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sldIdLst>
    <p:sldId id="263" r:id="rId5"/>
    <p:sldId id="264" r:id="rId6"/>
    <p:sldId id="268" r:id="rId7"/>
    <p:sldId id="269" r:id="rId8"/>
    <p:sldId id="270" r:id="rId9"/>
    <p:sldId id="272" r:id="rId10"/>
    <p:sldId id="273" r:id="rId11"/>
    <p:sldId id="274" r:id="rId12"/>
    <p:sldId id="271" r:id="rId13"/>
    <p:sldId id="266" r:id="rId14"/>
    <p:sldId id="267" r:id="rId15"/>
    <p:sldId id="275" r:id="rId16"/>
    <p:sldId id="276" r:id="rId17"/>
    <p:sldId id="317" r:id="rId18"/>
    <p:sldId id="318" r:id="rId19"/>
    <p:sldId id="316" r:id="rId20"/>
    <p:sldId id="319" r:id="rId21"/>
    <p:sldId id="321" r:id="rId22"/>
    <p:sldId id="322" r:id="rId23"/>
    <p:sldId id="320" r:id="rId24"/>
    <p:sldId id="323" r:id="rId25"/>
    <p:sldId id="259" r:id="rId26"/>
    <p:sldId id="260" r:id="rId27"/>
    <p:sldId id="261" r:id="rId28"/>
    <p:sldId id="324" r:id="rId29"/>
    <p:sldId id="325" r:id="rId30"/>
    <p:sldId id="304" r:id="rId31"/>
    <p:sldId id="305" r:id="rId32"/>
    <p:sldId id="262" r:id="rId33"/>
    <p:sldId id="336" r:id="rId34"/>
    <p:sldId id="256" r:id="rId35"/>
    <p:sldId id="257" r:id="rId36"/>
    <p:sldId id="352" r:id="rId37"/>
    <p:sldId id="326" r:id="rId38"/>
    <p:sldId id="327" r:id="rId39"/>
    <p:sldId id="329" r:id="rId40"/>
    <p:sldId id="328" r:id="rId41"/>
    <p:sldId id="330" r:id="rId42"/>
    <p:sldId id="258" r:id="rId43"/>
    <p:sldId id="331" r:id="rId44"/>
    <p:sldId id="332" r:id="rId45"/>
    <p:sldId id="290" r:id="rId46"/>
    <p:sldId id="277" r:id="rId47"/>
    <p:sldId id="333" r:id="rId48"/>
    <p:sldId id="278" r:id="rId49"/>
    <p:sldId id="335" r:id="rId50"/>
    <p:sldId id="334" r:id="rId51"/>
    <p:sldId id="280" r:id="rId52"/>
    <p:sldId id="279" r:id="rId53"/>
    <p:sldId id="353" r:id="rId54"/>
    <p:sldId id="281" r:id="rId55"/>
    <p:sldId id="354" r:id="rId56"/>
    <p:sldId id="282" r:id="rId57"/>
    <p:sldId id="285" r:id="rId58"/>
    <p:sldId id="283" r:id="rId59"/>
    <p:sldId id="337" r:id="rId60"/>
    <p:sldId id="286" r:id="rId61"/>
    <p:sldId id="287" r:id="rId62"/>
    <p:sldId id="338" r:id="rId63"/>
    <p:sldId id="288" r:id="rId64"/>
    <p:sldId id="355" r:id="rId65"/>
    <p:sldId id="356" r:id="rId66"/>
    <p:sldId id="289" r:id="rId67"/>
    <p:sldId id="295" r:id="rId68"/>
    <p:sldId id="350" r:id="rId69"/>
    <p:sldId id="339" r:id="rId70"/>
    <p:sldId id="340" r:id="rId71"/>
    <p:sldId id="292" r:id="rId72"/>
    <p:sldId id="360" r:id="rId73"/>
    <p:sldId id="341" r:id="rId74"/>
    <p:sldId id="342" r:id="rId75"/>
    <p:sldId id="344" r:id="rId76"/>
    <p:sldId id="345" r:id="rId77"/>
    <p:sldId id="348" r:id="rId78"/>
    <p:sldId id="349" r:id="rId79"/>
    <p:sldId id="346" r:id="rId80"/>
    <p:sldId id="347" r:id="rId81"/>
    <p:sldId id="293" r:id="rId82"/>
    <p:sldId id="357" r:id="rId83"/>
    <p:sldId id="294" r:id="rId84"/>
    <p:sldId id="296" r:id="rId85"/>
    <p:sldId id="298" r:id="rId86"/>
    <p:sldId id="351" r:id="rId87"/>
    <p:sldId id="358" r:id="rId88"/>
    <p:sldId id="359" r:id="rId89"/>
    <p:sldId id="314" r:id="rId90"/>
    <p:sldId id="315" r:id="rId91"/>
  </p:sldIdLst>
  <p:sldSz cx="9144000" cy="6858000" type="screen4x3"/>
  <p:notesSz cx="6858000" cy="9144000"/>
  <p:defaultTextStyle>
    <a:defPPr>
      <a:defRPr lang="cs-CZ"/>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7" d="100"/>
          <a:sy n="117" d="100"/>
        </p:scale>
        <p:origin x="14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Čermák" userId="9a888007fbecaa3b" providerId="LiveId" clId="{CCC9CF2B-ACC2-4569-B7A7-9E7FF5795553}"/>
    <pc:docChg chg="undo custSel modSld">
      <pc:chgData name="Karel Čermák" userId="9a888007fbecaa3b" providerId="LiveId" clId="{CCC9CF2B-ACC2-4569-B7A7-9E7FF5795553}" dt="2023-05-17T17:32:39.362" v="19" actId="1076"/>
      <pc:docMkLst>
        <pc:docMk/>
      </pc:docMkLst>
      <pc:sldChg chg="modSp mod">
        <pc:chgData name="Karel Čermák" userId="9a888007fbecaa3b" providerId="LiveId" clId="{CCC9CF2B-ACC2-4569-B7A7-9E7FF5795553}" dt="2023-05-17T17:26:40.601" v="11" actId="1076"/>
        <pc:sldMkLst>
          <pc:docMk/>
          <pc:sldMk cId="0" sldId="264"/>
        </pc:sldMkLst>
        <pc:spChg chg="mod">
          <ac:chgData name="Karel Čermák" userId="9a888007fbecaa3b" providerId="LiveId" clId="{CCC9CF2B-ACC2-4569-B7A7-9E7FF5795553}" dt="2023-05-17T17:26:40.601" v="11" actId="1076"/>
          <ac:spMkLst>
            <pc:docMk/>
            <pc:sldMk cId="0" sldId="264"/>
            <ac:spMk id="15365" creationId="{00000000-0000-0000-0000-000000000000}"/>
          </ac:spMkLst>
        </pc:spChg>
        <pc:spChg chg="mod">
          <ac:chgData name="Karel Čermák" userId="9a888007fbecaa3b" providerId="LiveId" clId="{CCC9CF2B-ACC2-4569-B7A7-9E7FF5795553}" dt="2023-05-17T17:26:40.568" v="10" actId="1076"/>
          <ac:spMkLst>
            <pc:docMk/>
            <pc:sldMk cId="0" sldId="264"/>
            <ac:spMk id="15366" creationId="{00000000-0000-0000-0000-000000000000}"/>
          </ac:spMkLst>
        </pc:spChg>
        <pc:spChg chg="mod">
          <ac:chgData name="Karel Čermák" userId="9a888007fbecaa3b" providerId="LiveId" clId="{CCC9CF2B-ACC2-4569-B7A7-9E7FF5795553}" dt="2023-05-17T17:26:40.536" v="9" actId="1076"/>
          <ac:spMkLst>
            <pc:docMk/>
            <pc:sldMk cId="0" sldId="264"/>
            <ac:spMk id="15367" creationId="{00000000-0000-0000-0000-000000000000}"/>
          </ac:spMkLst>
        </pc:spChg>
        <pc:picChg chg="mod">
          <ac:chgData name="Karel Čermák" userId="9a888007fbecaa3b" providerId="LiveId" clId="{CCC9CF2B-ACC2-4569-B7A7-9E7FF5795553}" dt="2023-05-17T17:26:40.002" v="7" actId="1076"/>
          <ac:picMkLst>
            <pc:docMk/>
            <pc:sldMk cId="0" sldId="264"/>
            <ac:picMk id="15363" creationId="{00000000-0000-0000-0000-000000000000}"/>
          </ac:picMkLst>
        </pc:picChg>
      </pc:sldChg>
      <pc:sldChg chg="modSp mod">
        <pc:chgData name="Karel Čermák" userId="9a888007fbecaa3b" providerId="LiveId" clId="{CCC9CF2B-ACC2-4569-B7A7-9E7FF5795553}" dt="2023-05-17T17:32:39.362" v="19" actId="1076"/>
        <pc:sldMkLst>
          <pc:docMk/>
          <pc:sldMk cId="0" sldId="272"/>
        </pc:sldMkLst>
        <pc:spChg chg="mod">
          <ac:chgData name="Karel Čermák" userId="9a888007fbecaa3b" providerId="LiveId" clId="{CCC9CF2B-ACC2-4569-B7A7-9E7FF5795553}" dt="2023-05-17T17:32:39.362" v="19" actId="1076"/>
          <ac:spMkLst>
            <pc:docMk/>
            <pc:sldMk cId="0" sldId="272"/>
            <ac:spMk id="19463" creationId="{00000000-0000-0000-0000-000000000000}"/>
          </ac:spMkLst>
        </pc:spChg>
        <pc:spChg chg="mod">
          <ac:chgData name="Karel Čermák" userId="9a888007fbecaa3b" providerId="LiveId" clId="{CCC9CF2B-ACC2-4569-B7A7-9E7FF5795553}" dt="2023-05-17T17:32:30.922" v="17" actId="1076"/>
          <ac:spMkLst>
            <pc:docMk/>
            <pc:sldMk cId="0" sldId="272"/>
            <ac:spMk id="19464" creationId="{00000000-0000-0000-0000-000000000000}"/>
          </ac:spMkLst>
        </pc:spChg>
        <pc:spChg chg="mod">
          <ac:chgData name="Karel Čermák" userId="9a888007fbecaa3b" providerId="LiveId" clId="{CCC9CF2B-ACC2-4569-B7A7-9E7FF5795553}" dt="2023-05-17T17:32:22.214" v="16" actId="1076"/>
          <ac:spMkLst>
            <pc:docMk/>
            <pc:sldMk cId="0" sldId="272"/>
            <ac:spMk id="1946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cs-CZ"/>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ffectLst/>
          </p:spPr>
          <p:txBody>
            <a:bodyPr wrap="none" anchor="ctr"/>
            <a:lstStyle/>
            <a:p>
              <a:pPr>
                <a:defRPr/>
              </a:pPr>
              <a:endParaRPr lang="cs-CZ"/>
            </a:p>
          </p:txBody>
        </p:sp>
        <p:sp>
          <p:nvSpPr>
            <p:cNvPr id="7" name="Oval 10"/>
            <p:cNvSpPr>
              <a:spLocks noChangeArrowheads="1"/>
            </p:cNvSpPr>
            <p:nvPr/>
          </p:nvSpPr>
          <p:spPr bwMode="auto">
            <a:xfrm>
              <a:off x="4883" y="1885"/>
              <a:ext cx="127" cy="127"/>
            </a:xfrm>
            <a:prstGeom prst="ellipse">
              <a:avLst/>
            </a:prstGeom>
            <a:solidFill>
              <a:schemeClr val="tx2"/>
            </a:solidFill>
            <a:ln>
              <a:noFill/>
            </a:ln>
            <a:effectLst/>
          </p:spPr>
          <p:txBody>
            <a:bodyPr wrap="none" anchor="ctr"/>
            <a:lstStyle/>
            <a:p>
              <a:pPr>
                <a:defRPr/>
              </a:pPr>
              <a:endParaRPr lang="cs-CZ"/>
            </a:p>
          </p:txBody>
        </p:sp>
        <p:sp>
          <p:nvSpPr>
            <p:cNvPr id="8" name="Oval 11"/>
            <p:cNvSpPr>
              <a:spLocks noChangeArrowheads="1"/>
            </p:cNvSpPr>
            <p:nvPr/>
          </p:nvSpPr>
          <p:spPr bwMode="auto">
            <a:xfrm>
              <a:off x="5062" y="1885"/>
              <a:ext cx="127" cy="127"/>
            </a:xfrm>
            <a:prstGeom prst="ellipse">
              <a:avLst/>
            </a:prstGeom>
            <a:solidFill>
              <a:schemeClr val="tx2"/>
            </a:solidFill>
            <a:ln>
              <a:noFill/>
            </a:ln>
            <a:effectLst/>
          </p:spPr>
          <p:txBody>
            <a:bodyPr wrap="none" anchor="ctr"/>
            <a:lstStyle/>
            <a:p>
              <a:pPr>
                <a:defRPr/>
              </a:pPr>
              <a:endParaRPr lang="cs-CZ"/>
            </a:p>
          </p:txBody>
        </p:sp>
        <p:sp>
          <p:nvSpPr>
            <p:cNvPr id="9" name="Oval 12"/>
            <p:cNvSpPr>
              <a:spLocks noChangeArrowheads="1"/>
            </p:cNvSpPr>
            <p:nvPr/>
          </p:nvSpPr>
          <p:spPr bwMode="auto">
            <a:xfrm>
              <a:off x="4704" y="2064"/>
              <a:ext cx="127" cy="127"/>
            </a:xfrm>
            <a:prstGeom prst="ellipse">
              <a:avLst/>
            </a:prstGeom>
            <a:solidFill>
              <a:schemeClr val="tx2"/>
            </a:solidFill>
            <a:ln>
              <a:noFill/>
            </a:ln>
            <a:effectLst/>
          </p:spPr>
          <p:txBody>
            <a:bodyPr wrap="none" anchor="ctr"/>
            <a:lstStyle/>
            <a:p>
              <a:pPr>
                <a:defRPr/>
              </a:pPr>
              <a:endParaRPr lang="cs-CZ"/>
            </a:p>
          </p:txBody>
        </p:sp>
        <p:sp>
          <p:nvSpPr>
            <p:cNvPr id="10" name="Oval 13"/>
            <p:cNvSpPr>
              <a:spLocks noChangeArrowheads="1"/>
            </p:cNvSpPr>
            <p:nvPr/>
          </p:nvSpPr>
          <p:spPr bwMode="auto">
            <a:xfrm>
              <a:off x="4883" y="2064"/>
              <a:ext cx="127" cy="127"/>
            </a:xfrm>
            <a:prstGeom prst="ellipse">
              <a:avLst/>
            </a:prstGeom>
            <a:solidFill>
              <a:schemeClr val="tx2"/>
            </a:solidFill>
            <a:ln>
              <a:noFill/>
            </a:ln>
            <a:effectLst/>
          </p:spPr>
          <p:txBody>
            <a:bodyPr wrap="none" anchor="ctr"/>
            <a:lstStyle/>
            <a:p>
              <a:pPr>
                <a:defRPr/>
              </a:pPr>
              <a:endParaRPr lang="cs-CZ"/>
            </a:p>
          </p:txBody>
        </p:sp>
        <p:sp>
          <p:nvSpPr>
            <p:cNvPr id="11" name="Oval 14"/>
            <p:cNvSpPr>
              <a:spLocks noChangeArrowheads="1"/>
            </p:cNvSpPr>
            <p:nvPr/>
          </p:nvSpPr>
          <p:spPr bwMode="auto">
            <a:xfrm>
              <a:off x="5062" y="2064"/>
              <a:ext cx="127" cy="127"/>
            </a:xfrm>
            <a:prstGeom prst="ellipse">
              <a:avLst/>
            </a:prstGeom>
            <a:solidFill>
              <a:schemeClr val="tx2"/>
            </a:solidFill>
            <a:ln>
              <a:noFill/>
            </a:ln>
            <a:effectLst/>
          </p:spPr>
          <p:txBody>
            <a:bodyPr wrap="none" anchor="ctr"/>
            <a:lstStyle/>
            <a:p>
              <a:pPr>
                <a:defRPr/>
              </a:pPr>
              <a:endParaRPr lang="cs-CZ"/>
            </a:p>
          </p:txBody>
        </p:sp>
        <p:sp>
          <p:nvSpPr>
            <p:cNvPr id="12" name="Oval 15"/>
            <p:cNvSpPr>
              <a:spLocks noChangeArrowheads="1"/>
            </p:cNvSpPr>
            <p:nvPr/>
          </p:nvSpPr>
          <p:spPr bwMode="auto">
            <a:xfrm>
              <a:off x="5241" y="2064"/>
              <a:ext cx="127" cy="127"/>
            </a:xfrm>
            <a:prstGeom prst="ellipse">
              <a:avLst/>
            </a:prstGeom>
            <a:solidFill>
              <a:schemeClr val="accent2"/>
            </a:solidFill>
            <a:ln>
              <a:noFill/>
            </a:ln>
            <a:effectLst/>
          </p:spPr>
          <p:txBody>
            <a:bodyPr wrap="none" anchor="ctr"/>
            <a:lstStyle/>
            <a:p>
              <a:pPr>
                <a:defRPr/>
              </a:pPr>
              <a:endParaRPr lang="cs-CZ"/>
            </a:p>
          </p:txBody>
        </p:sp>
        <p:sp>
          <p:nvSpPr>
            <p:cNvPr id="13" name="Oval 16"/>
            <p:cNvSpPr>
              <a:spLocks noChangeArrowheads="1"/>
            </p:cNvSpPr>
            <p:nvPr/>
          </p:nvSpPr>
          <p:spPr bwMode="auto">
            <a:xfrm>
              <a:off x="4704" y="2243"/>
              <a:ext cx="127" cy="127"/>
            </a:xfrm>
            <a:prstGeom prst="ellipse">
              <a:avLst/>
            </a:prstGeom>
            <a:solidFill>
              <a:schemeClr val="tx2"/>
            </a:solidFill>
            <a:ln>
              <a:noFill/>
            </a:ln>
            <a:effectLst/>
          </p:spPr>
          <p:txBody>
            <a:bodyPr wrap="none" anchor="ctr"/>
            <a:lstStyle/>
            <a:p>
              <a:pPr>
                <a:defRPr/>
              </a:pPr>
              <a:endParaRPr lang="cs-CZ"/>
            </a:p>
          </p:txBody>
        </p:sp>
        <p:sp>
          <p:nvSpPr>
            <p:cNvPr id="14" name="Oval 17"/>
            <p:cNvSpPr>
              <a:spLocks noChangeArrowheads="1"/>
            </p:cNvSpPr>
            <p:nvPr/>
          </p:nvSpPr>
          <p:spPr bwMode="auto">
            <a:xfrm>
              <a:off x="4883" y="2243"/>
              <a:ext cx="127" cy="127"/>
            </a:xfrm>
            <a:prstGeom prst="ellipse">
              <a:avLst/>
            </a:prstGeom>
            <a:solidFill>
              <a:schemeClr val="tx2"/>
            </a:solidFill>
            <a:ln>
              <a:noFill/>
            </a:ln>
            <a:effectLst/>
          </p:spPr>
          <p:txBody>
            <a:bodyPr wrap="none" anchor="ctr"/>
            <a:lstStyle/>
            <a:p>
              <a:pPr>
                <a:defRPr/>
              </a:pPr>
              <a:endParaRPr lang="cs-CZ"/>
            </a:p>
          </p:txBody>
        </p:sp>
        <p:sp>
          <p:nvSpPr>
            <p:cNvPr id="15" name="Oval 18"/>
            <p:cNvSpPr>
              <a:spLocks noChangeArrowheads="1"/>
            </p:cNvSpPr>
            <p:nvPr/>
          </p:nvSpPr>
          <p:spPr bwMode="auto">
            <a:xfrm>
              <a:off x="5062" y="2243"/>
              <a:ext cx="127" cy="127"/>
            </a:xfrm>
            <a:prstGeom prst="ellipse">
              <a:avLst/>
            </a:prstGeom>
            <a:solidFill>
              <a:schemeClr val="accent2"/>
            </a:solidFill>
            <a:ln>
              <a:noFill/>
            </a:ln>
            <a:effectLst/>
          </p:spPr>
          <p:txBody>
            <a:bodyPr wrap="none" anchor="ctr"/>
            <a:lstStyle/>
            <a:p>
              <a:pPr>
                <a:defRPr/>
              </a:pPr>
              <a:endParaRPr lang="cs-CZ"/>
            </a:p>
          </p:txBody>
        </p:sp>
        <p:sp>
          <p:nvSpPr>
            <p:cNvPr id="16" name="Oval 19"/>
            <p:cNvSpPr>
              <a:spLocks noChangeArrowheads="1"/>
            </p:cNvSpPr>
            <p:nvPr/>
          </p:nvSpPr>
          <p:spPr bwMode="auto">
            <a:xfrm>
              <a:off x="5241" y="2243"/>
              <a:ext cx="127" cy="127"/>
            </a:xfrm>
            <a:prstGeom prst="ellipse">
              <a:avLst/>
            </a:prstGeom>
            <a:solidFill>
              <a:schemeClr val="accent2"/>
            </a:solidFill>
            <a:ln>
              <a:noFill/>
            </a:ln>
            <a:effectLst/>
          </p:spPr>
          <p:txBody>
            <a:bodyPr wrap="none" anchor="ctr"/>
            <a:lstStyle/>
            <a:p>
              <a:pPr>
                <a:defRPr/>
              </a:pPr>
              <a:endParaRPr lang="cs-CZ"/>
            </a:p>
          </p:txBody>
        </p:sp>
        <p:sp>
          <p:nvSpPr>
            <p:cNvPr id="17" name="Oval 20"/>
            <p:cNvSpPr>
              <a:spLocks noChangeArrowheads="1"/>
            </p:cNvSpPr>
            <p:nvPr/>
          </p:nvSpPr>
          <p:spPr bwMode="auto">
            <a:xfrm>
              <a:off x="5420" y="2243"/>
              <a:ext cx="127" cy="127"/>
            </a:xfrm>
            <a:prstGeom prst="ellipse">
              <a:avLst/>
            </a:prstGeom>
            <a:solidFill>
              <a:schemeClr val="accent1"/>
            </a:solidFill>
            <a:ln>
              <a:noFill/>
            </a:ln>
            <a:effectLst/>
          </p:spPr>
          <p:txBody>
            <a:bodyPr wrap="none" anchor="ctr"/>
            <a:lstStyle/>
            <a:p>
              <a:pPr>
                <a:defRPr/>
              </a:pPr>
              <a:endParaRPr lang="cs-CZ"/>
            </a:p>
          </p:txBody>
        </p:sp>
        <p:sp>
          <p:nvSpPr>
            <p:cNvPr id="18" name="Oval 21"/>
            <p:cNvSpPr>
              <a:spLocks noChangeArrowheads="1"/>
            </p:cNvSpPr>
            <p:nvPr/>
          </p:nvSpPr>
          <p:spPr bwMode="auto">
            <a:xfrm>
              <a:off x="4704" y="2421"/>
              <a:ext cx="127" cy="128"/>
            </a:xfrm>
            <a:prstGeom prst="ellipse">
              <a:avLst/>
            </a:prstGeom>
            <a:solidFill>
              <a:schemeClr val="tx2"/>
            </a:solidFill>
            <a:ln>
              <a:noFill/>
            </a:ln>
            <a:effectLst/>
          </p:spPr>
          <p:txBody>
            <a:bodyPr wrap="none" anchor="ctr"/>
            <a:lstStyle/>
            <a:p>
              <a:pPr>
                <a:defRPr/>
              </a:pPr>
              <a:endParaRPr lang="cs-CZ"/>
            </a:p>
          </p:txBody>
        </p:sp>
        <p:sp>
          <p:nvSpPr>
            <p:cNvPr id="19" name="Oval 22"/>
            <p:cNvSpPr>
              <a:spLocks noChangeArrowheads="1"/>
            </p:cNvSpPr>
            <p:nvPr/>
          </p:nvSpPr>
          <p:spPr bwMode="auto">
            <a:xfrm>
              <a:off x="4883" y="2421"/>
              <a:ext cx="127" cy="128"/>
            </a:xfrm>
            <a:prstGeom prst="ellipse">
              <a:avLst/>
            </a:prstGeom>
            <a:solidFill>
              <a:schemeClr val="accent2"/>
            </a:solidFill>
            <a:ln>
              <a:noFill/>
            </a:ln>
            <a:effectLst/>
          </p:spPr>
          <p:txBody>
            <a:bodyPr wrap="none" anchor="ctr"/>
            <a:lstStyle/>
            <a:p>
              <a:pPr>
                <a:defRPr/>
              </a:pPr>
              <a:endParaRPr lang="cs-CZ"/>
            </a:p>
          </p:txBody>
        </p:sp>
        <p:sp>
          <p:nvSpPr>
            <p:cNvPr id="20" name="Oval 23"/>
            <p:cNvSpPr>
              <a:spLocks noChangeArrowheads="1"/>
            </p:cNvSpPr>
            <p:nvPr/>
          </p:nvSpPr>
          <p:spPr bwMode="auto">
            <a:xfrm>
              <a:off x="5062" y="2421"/>
              <a:ext cx="127" cy="128"/>
            </a:xfrm>
            <a:prstGeom prst="ellipse">
              <a:avLst/>
            </a:prstGeom>
            <a:solidFill>
              <a:schemeClr val="accent2"/>
            </a:solidFill>
            <a:ln>
              <a:noFill/>
            </a:ln>
            <a:effectLst/>
          </p:spPr>
          <p:txBody>
            <a:bodyPr wrap="none" anchor="ctr"/>
            <a:lstStyle/>
            <a:p>
              <a:pPr>
                <a:defRPr/>
              </a:pPr>
              <a:endParaRPr lang="cs-CZ"/>
            </a:p>
          </p:txBody>
        </p:sp>
        <p:sp>
          <p:nvSpPr>
            <p:cNvPr id="21" name="Oval 24"/>
            <p:cNvSpPr>
              <a:spLocks noChangeArrowheads="1"/>
            </p:cNvSpPr>
            <p:nvPr/>
          </p:nvSpPr>
          <p:spPr bwMode="auto">
            <a:xfrm>
              <a:off x="5241" y="2421"/>
              <a:ext cx="127" cy="128"/>
            </a:xfrm>
            <a:prstGeom prst="ellipse">
              <a:avLst/>
            </a:prstGeom>
            <a:solidFill>
              <a:schemeClr val="accent1"/>
            </a:solidFill>
            <a:ln>
              <a:noFill/>
            </a:ln>
            <a:effectLst/>
          </p:spPr>
          <p:txBody>
            <a:bodyPr wrap="none" anchor="ctr"/>
            <a:lstStyle/>
            <a:p>
              <a:pPr>
                <a:defRPr/>
              </a:pPr>
              <a:endParaRPr lang="cs-CZ"/>
            </a:p>
          </p:txBody>
        </p:sp>
        <p:sp>
          <p:nvSpPr>
            <p:cNvPr id="22" name="Oval 25"/>
            <p:cNvSpPr>
              <a:spLocks noChangeArrowheads="1"/>
            </p:cNvSpPr>
            <p:nvPr/>
          </p:nvSpPr>
          <p:spPr bwMode="auto">
            <a:xfrm>
              <a:off x="4704" y="2600"/>
              <a:ext cx="127" cy="128"/>
            </a:xfrm>
            <a:prstGeom prst="ellipse">
              <a:avLst/>
            </a:prstGeom>
            <a:solidFill>
              <a:schemeClr val="accent2"/>
            </a:solidFill>
            <a:ln>
              <a:noFill/>
            </a:ln>
            <a:effectLst/>
          </p:spPr>
          <p:txBody>
            <a:bodyPr wrap="none" anchor="ctr"/>
            <a:lstStyle/>
            <a:p>
              <a:pPr>
                <a:defRPr/>
              </a:pPr>
              <a:endParaRPr lang="cs-CZ"/>
            </a:p>
          </p:txBody>
        </p:sp>
        <p:sp>
          <p:nvSpPr>
            <p:cNvPr id="23" name="Oval 26"/>
            <p:cNvSpPr>
              <a:spLocks noChangeArrowheads="1"/>
            </p:cNvSpPr>
            <p:nvPr/>
          </p:nvSpPr>
          <p:spPr bwMode="auto">
            <a:xfrm>
              <a:off x="4883" y="2600"/>
              <a:ext cx="127" cy="128"/>
            </a:xfrm>
            <a:prstGeom prst="ellipse">
              <a:avLst/>
            </a:prstGeom>
            <a:solidFill>
              <a:schemeClr val="accent2"/>
            </a:solidFill>
            <a:ln>
              <a:noFill/>
            </a:ln>
            <a:effectLst/>
          </p:spPr>
          <p:txBody>
            <a:bodyPr wrap="none" anchor="ctr"/>
            <a:lstStyle/>
            <a:p>
              <a:pPr>
                <a:defRPr/>
              </a:pPr>
              <a:endParaRPr lang="cs-CZ"/>
            </a:p>
          </p:txBody>
        </p:sp>
        <p:sp>
          <p:nvSpPr>
            <p:cNvPr id="24" name="Oval 27"/>
            <p:cNvSpPr>
              <a:spLocks noChangeArrowheads="1"/>
            </p:cNvSpPr>
            <p:nvPr/>
          </p:nvSpPr>
          <p:spPr bwMode="auto">
            <a:xfrm>
              <a:off x="5062" y="2600"/>
              <a:ext cx="127" cy="128"/>
            </a:xfrm>
            <a:prstGeom prst="ellipse">
              <a:avLst/>
            </a:prstGeom>
            <a:solidFill>
              <a:schemeClr val="accent1"/>
            </a:solidFill>
            <a:ln>
              <a:noFill/>
            </a:ln>
            <a:effectLst/>
          </p:spPr>
          <p:txBody>
            <a:bodyPr wrap="none" anchor="ctr"/>
            <a:lstStyle/>
            <a:p>
              <a:pPr>
                <a:defRPr/>
              </a:pPr>
              <a:endParaRPr lang="cs-CZ"/>
            </a:p>
          </p:txBody>
        </p:sp>
        <p:sp>
          <p:nvSpPr>
            <p:cNvPr id="25" name="Oval 28"/>
            <p:cNvSpPr>
              <a:spLocks noChangeArrowheads="1"/>
            </p:cNvSpPr>
            <p:nvPr/>
          </p:nvSpPr>
          <p:spPr bwMode="auto">
            <a:xfrm>
              <a:off x="5241" y="2600"/>
              <a:ext cx="127" cy="128"/>
            </a:xfrm>
            <a:prstGeom prst="ellipse">
              <a:avLst/>
            </a:prstGeom>
            <a:solidFill>
              <a:schemeClr val="accent1"/>
            </a:solidFill>
            <a:ln>
              <a:noFill/>
            </a:ln>
            <a:effectLst/>
          </p:spPr>
          <p:txBody>
            <a:bodyPr wrap="none" anchor="ctr"/>
            <a:lstStyle/>
            <a:p>
              <a:pPr>
                <a:defRPr/>
              </a:pPr>
              <a:endParaRPr lang="cs-CZ"/>
            </a:p>
          </p:txBody>
        </p:sp>
        <p:sp>
          <p:nvSpPr>
            <p:cNvPr id="26" name="Oval 29"/>
            <p:cNvSpPr>
              <a:spLocks noChangeArrowheads="1"/>
            </p:cNvSpPr>
            <p:nvPr/>
          </p:nvSpPr>
          <p:spPr bwMode="auto">
            <a:xfrm>
              <a:off x="5420" y="2600"/>
              <a:ext cx="127" cy="128"/>
            </a:xfrm>
            <a:prstGeom prst="ellipse">
              <a:avLst/>
            </a:prstGeom>
            <a:solidFill>
              <a:schemeClr val="folHlink"/>
            </a:solidFill>
            <a:ln>
              <a:noFill/>
            </a:ln>
            <a:effectLst/>
          </p:spPr>
          <p:txBody>
            <a:bodyPr wrap="none" anchor="ctr"/>
            <a:lstStyle/>
            <a:p>
              <a:pPr>
                <a:defRPr/>
              </a:pPr>
              <a:endParaRPr lang="cs-CZ"/>
            </a:p>
          </p:txBody>
        </p:sp>
        <p:sp>
          <p:nvSpPr>
            <p:cNvPr id="27" name="Oval 30"/>
            <p:cNvSpPr>
              <a:spLocks noChangeArrowheads="1"/>
            </p:cNvSpPr>
            <p:nvPr/>
          </p:nvSpPr>
          <p:spPr bwMode="auto">
            <a:xfrm>
              <a:off x="4704" y="2779"/>
              <a:ext cx="127" cy="127"/>
            </a:xfrm>
            <a:prstGeom prst="ellipse">
              <a:avLst/>
            </a:prstGeom>
            <a:solidFill>
              <a:schemeClr val="accent2"/>
            </a:solidFill>
            <a:ln>
              <a:noFill/>
            </a:ln>
            <a:effectLst/>
          </p:spPr>
          <p:txBody>
            <a:bodyPr wrap="none" anchor="ctr"/>
            <a:lstStyle/>
            <a:p>
              <a:pPr>
                <a:defRPr/>
              </a:pPr>
              <a:endParaRPr lang="cs-CZ"/>
            </a:p>
          </p:txBody>
        </p:sp>
        <p:sp>
          <p:nvSpPr>
            <p:cNvPr id="28" name="Oval 31"/>
            <p:cNvSpPr>
              <a:spLocks noChangeArrowheads="1"/>
            </p:cNvSpPr>
            <p:nvPr/>
          </p:nvSpPr>
          <p:spPr bwMode="auto">
            <a:xfrm>
              <a:off x="4883" y="2779"/>
              <a:ext cx="127" cy="127"/>
            </a:xfrm>
            <a:prstGeom prst="ellipse">
              <a:avLst/>
            </a:prstGeom>
            <a:solidFill>
              <a:schemeClr val="accent1"/>
            </a:solidFill>
            <a:ln>
              <a:noFill/>
            </a:ln>
            <a:effectLst/>
          </p:spPr>
          <p:txBody>
            <a:bodyPr wrap="none" anchor="ctr"/>
            <a:lstStyle/>
            <a:p>
              <a:pPr>
                <a:defRPr/>
              </a:pPr>
              <a:endParaRPr lang="cs-CZ"/>
            </a:p>
          </p:txBody>
        </p:sp>
        <p:sp>
          <p:nvSpPr>
            <p:cNvPr id="29" name="Oval 32"/>
            <p:cNvSpPr>
              <a:spLocks noChangeArrowheads="1"/>
            </p:cNvSpPr>
            <p:nvPr/>
          </p:nvSpPr>
          <p:spPr bwMode="auto">
            <a:xfrm>
              <a:off x="5062" y="2779"/>
              <a:ext cx="127" cy="127"/>
            </a:xfrm>
            <a:prstGeom prst="ellipse">
              <a:avLst/>
            </a:prstGeom>
            <a:solidFill>
              <a:schemeClr val="accent1"/>
            </a:solidFill>
            <a:ln>
              <a:noFill/>
            </a:ln>
            <a:effectLst/>
          </p:spPr>
          <p:txBody>
            <a:bodyPr wrap="none" anchor="ctr"/>
            <a:lstStyle/>
            <a:p>
              <a:pPr>
                <a:defRPr/>
              </a:pPr>
              <a:endParaRPr lang="cs-CZ"/>
            </a:p>
          </p:txBody>
        </p:sp>
        <p:sp>
          <p:nvSpPr>
            <p:cNvPr id="30" name="Oval 33"/>
            <p:cNvSpPr>
              <a:spLocks noChangeArrowheads="1"/>
            </p:cNvSpPr>
            <p:nvPr/>
          </p:nvSpPr>
          <p:spPr bwMode="auto">
            <a:xfrm>
              <a:off x="5241" y="2779"/>
              <a:ext cx="127" cy="127"/>
            </a:xfrm>
            <a:prstGeom prst="ellipse">
              <a:avLst/>
            </a:prstGeom>
            <a:solidFill>
              <a:schemeClr val="folHlink"/>
            </a:solidFill>
            <a:ln>
              <a:noFill/>
            </a:ln>
            <a:effectLst/>
          </p:spPr>
          <p:txBody>
            <a:bodyPr wrap="none" anchor="ctr"/>
            <a:lstStyle/>
            <a:p>
              <a:pPr>
                <a:defRPr/>
              </a:pPr>
              <a:endParaRPr lang="cs-CZ"/>
            </a:p>
          </p:txBody>
        </p:sp>
        <p:sp>
          <p:nvSpPr>
            <p:cNvPr id="31" name="Oval 34"/>
            <p:cNvSpPr>
              <a:spLocks noChangeArrowheads="1"/>
            </p:cNvSpPr>
            <p:nvPr/>
          </p:nvSpPr>
          <p:spPr bwMode="auto">
            <a:xfrm>
              <a:off x="4704" y="2958"/>
              <a:ext cx="127" cy="127"/>
            </a:xfrm>
            <a:prstGeom prst="ellipse">
              <a:avLst/>
            </a:prstGeom>
            <a:solidFill>
              <a:schemeClr val="accent1"/>
            </a:solidFill>
            <a:ln>
              <a:noFill/>
            </a:ln>
            <a:effectLst/>
          </p:spPr>
          <p:txBody>
            <a:bodyPr wrap="none" anchor="ctr"/>
            <a:lstStyle/>
            <a:p>
              <a:pPr>
                <a:defRPr/>
              </a:pPr>
              <a:endParaRPr lang="cs-CZ"/>
            </a:p>
          </p:txBody>
        </p:sp>
        <p:sp>
          <p:nvSpPr>
            <p:cNvPr id="32" name="Oval 35"/>
            <p:cNvSpPr>
              <a:spLocks noChangeArrowheads="1"/>
            </p:cNvSpPr>
            <p:nvPr/>
          </p:nvSpPr>
          <p:spPr bwMode="auto">
            <a:xfrm>
              <a:off x="4883" y="2958"/>
              <a:ext cx="127" cy="127"/>
            </a:xfrm>
            <a:prstGeom prst="ellipse">
              <a:avLst/>
            </a:prstGeom>
            <a:solidFill>
              <a:schemeClr val="accent1"/>
            </a:solidFill>
            <a:ln>
              <a:noFill/>
            </a:ln>
            <a:effectLst/>
          </p:spPr>
          <p:txBody>
            <a:bodyPr wrap="none" anchor="ctr"/>
            <a:lstStyle/>
            <a:p>
              <a:pPr>
                <a:defRPr/>
              </a:pPr>
              <a:endParaRPr lang="cs-CZ"/>
            </a:p>
          </p:txBody>
        </p:sp>
        <p:sp>
          <p:nvSpPr>
            <p:cNvPr id="33" name="Oval 36"/>
            <p:cNvSpPr>
              <a:spLocks noChangeArrowheads="1"/>
            </p:cNvSpPr>
            <p:nvPr/>
          </p:nvSpPr>
          <p:spPr bwMode="auto">
            <a:xfrm>
              <a:off x="5062" y="2958"/>
              <a:ext cx="127" cy="127"/>
            </a:xfrm>
            <a:prstGeom prst="ellipse">
              <a:avLst/>
            </a:prstGeom>
            <a:solidFill>
              <a:schemeClr val="folHlink"/>
            </a:solidFill>
            <a:ln>
              <a:noFill/>
            </a:ln>
            <a:effectLst/>
          </p:spPr>
          <p:txBody>
            <a:bodyPr wrap="none" anchor="ctr"/>
            <a:lstStyle/>
            <a:p>
              <a:pPr>
                <a:defRPr/>
              </a:pPr>
              <a:endParaRPr lang="cs-CZ"/>
            </a:p>
          </p:txBody>
        </p:sp>
        <p:sp>
          <p:nvSpPr>
            <p:cNvPr id="34" name="Oval 37"/>
            <p:cNvSpPr>
              <a:spLocks noChangeArrowheads="1"/>
            </p:cNvSpPr>
            <p:nvPr/>
          </p:nvSpPr>
          <p:spPr bwMode="auto">
            <a:xfrm>
              <a:off x="5241" y="2958"/>
              <a:ext cx="127" cy="127"/>
            </a:xfrm>
            <a:prstGeom prst="ellipse">
              <a:avLst/>
            </a:prstGeom>
            <a:solidFill>
              <a:schemeClr val="folHlink"/>
            </a:solidFill>
            <a:ln>
              <a:noFill/>
            </a:ln>
            <a:effectLst/>
          </p:spPr>
          <p:txBody>
            <a:bodyPr wrap="none" anchor="ctr"/>
            <a:lstStyle/>
            <a:p>
              <a:pPr>
                <a:defRPr/>
              </a:pPr>
              <a:endParaRPr lang="cs-CZ"/>
            </a:p>
          </p:txBody>
        </p:sp>
        <p:sp>
          <p:nvSpPr>
            <p:cNvPr id="35" name="Oval 38"/>
            <p:cNvSpPr>
              <a:spLocks noChangeArrowheads="1"/>
            </p:cNvSpPr>
            <p:nvPr/>
          </p:nvSpPr>
          <p:spPr bwMode="auto">
            <a:xfrm>
              <a:off x="4883" y="3137"/>
              <a:ext cx="127" cy="127"/>
            </a:xfrm>
            <a:prstGeom prst="ellipse">
              <a:avLst/>
            </a:prstGeom>
            <a:solidFill>
              <a:schemeClr val="folHlink"/>
            </a:solidFill>
            <a:ln>
              <a:noFill/>
            </a:ln>
            <a:effectLst/>
          </p:spPr>
          <p:txBody>
            <a:bodyPr wrap="none" anchor="ctr"/>
            <a:lstStyle/>
            <a:p>
              <a:pPr>
                <a:defRPr/>
              </a:pPr>
              <a:endParaRPr lang="cs-CZ"/>
            </a:p>
          </p:txBody>
        </p:sp>
        <p:sp>
          <p:nvSpPr>
            <p:cNvPr id="36" name="Oval 39"/>
            <p:cNvSpPr>
              <a:spLocks noChangeArrowheads="1"/>
            </p:cNvSpPr>
            <p:nvPr/>
          </p:nvSpPr>
          <p:spPr bwMode="auto">
            <a:xfrm>
              <a:off x="5241" y="3137"/>
              <a:ext cx="127" cy="127"/>
            </a:xfrm>
            <a:prstGeom prst="ellipse">
              <a:avLst/>
            </a:prstGeom>
            <a:solidFill>
              <a:schemeClr val="folHlink"/>
            </a:solidFill>
            <a:ln>
              <a:noFill/>
            </a:ln>
            <a:effectLst/>
          </p:spPr>
          <p:txBody>
            <a:bodyPr wrap="none" anchor="ctr"/>
            <a:lstStyle/>
            <a:p>
              <a:pPr>
                <a:defRPr/>
              </a:pPr>
              <a:endParaRPr lang="cs-CZ"/>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cs-CZ"/>
          </a:p>
        </p:txBody>
      </p:sp>
      <p:sp>
        <p:nvSpPr>
          <p:cNvPr id="18435" name="Rectangle 3"/>
          <p:cNvSpPr>
            <a:spLocks noGrp="1" noChangeArrowheads="1"/>
          </p:cNvSpPr>
          <p:nvPr>
            <p:ph type="ctrTitle"/>
          </p:nvPr>
        </p:nvSpPr>
        <p:spPr>
          <a:xfrm>
            <a:off x="315913" y="466725"/>
            <a:ext cx="6781800" cy="2133600"/>
          </a:xfrm>
        </p:spPr>
        <p:txBody>
          <a:bodyPr/>
          <a:lstStyle>
            <a:lvl1pPr algn="r">
              <a:defRPr sz="4800"/>
            </a:lvl1pPr>
          </a:lstStyle>
          <a:p>
            <a:pPr lvl="0"/>
            <a:r>
              <a:rPr lang="cs-CZ" altLang="en-US" noProof="0"/>
              <a:t>Klepnutím lze upravit styl předlohy nadpisů.</a:t>
            </a:r>
          </a:p>
        </p:txBody>
      </p:sp>
      <p:sp>
        <p:nvSpPr>
          <p:cNvPr id="18436"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cs-CZ" altLang="en-US" noProof="0"/>
              <a:t>Klepnutím lze upravit styl předlohy podnadpisů.</a:t>
            </a:r>
          </a:p>
        </p:txBody>
      </p:sp>
      <p:sp>
        <p:nvSpPr>
          <p:cNvPr id="38" name="Rectangle 5"/>
          <p:cNvSpPr>
            <a:spLocks noGrp="1" noChangeArrowheads="1"/>
          </p:cNvSpPr>
          <p:nvPr>
            <p:ph type="dt" sz="half" idx="10"/>
          </p:nvPr>
        </p:nvSpPr>
        <p:spPr/>
        <p:txBody>
          <a:bodyPr/>
          <a:lstStyle>
            <a:lvl1pPr>
              <a:defRPr/>
            </a:lvl1pPr>
          </a:lstStyle>
          <a:p>
            <a:pPr>
              <a:defRPr/>
            </a:pPr>
            <a:endParaRPr lang="cs-CZ" altLang="en-US"/>
          </a:p>
        </p:txBody>
      </p:sp>
      <p:sp>
        <p:nvSpPr>
          <p:cNvPr id="39" name="Rectangle 6"/>
          <p:cNvSpPr>
            <a:spLocks noGrp="1" noChangeArrowheads="1"/>
          </p:cNvSpPr>
          <p:nvPr>
            <p:ph type="ftr" sz="quarter" idx="11"/>
          </p:nvPr>
        </p:nvSpPr>
        <p:spPr/>
        <p:txBody>
          <a:bodyPr/>
          <a:lstStyle>
            <a:lvl1pPr>
              <a:defRPr/>
            </a:lvl1pPr>
          </a:lstStyle>
          <a:p>
            <a:pPr>
              <a:defRPr/>
            </a:pPr>
            <a:endParaRPr lang="cs-CZ" altLang="en-US"/>
          </a:p>
        </p:txBody>
      </p:sp>
      <p:sp>
        <p:nvSpPr>
          <p:cNvPr id="40" name="Rectangle 7"/>
          <p:cNvSpPr>
            <a:spLocks noGrp="1" noChangeArrowheads="1"/>
          </p:cNvSpPr>
          <p:nvPr>
            <p:ph type="sldNum" sz="quarter" idx="12"/>
          </p:nvPr>
        </p:nvSpPr>
        <p:spPr/>
        <p:txBody>
          <a:bodyPr/>
          <a:lstStyle>
            <a:lvl1pPr>
              <a:defRPr/>
            </a:lvl1pPr>
          </a:lstStyle>
          <a:p>
            <a:pPr>
              <a:defRPr/>
            </a:pPr>
            <a:fld id="{5EC8C136-0A7B-4A4C-B324-CB31D88D2EA0}" type="slidenum">
              <a:rPr lang="cs-CZ" altLang="en-US"/>
              <a:pPr>
                <a:defRPr/>
              </a:pPr>
              <a:t>‹#›</a:t>
            </a:fld>
            <a:endParaRPr lang="cs-CZ"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pPr>
              <a:defRPr/>
            </a:pPr>
            <a:fld id="{8CC47861-6E80-4163-8B21-E14E9C887C33}" type="slidenum">
              <a:rPr lang="cs-CZ" altLang="en-US"/>
              <a:pPr>
                <a:defRPr/>
              </a:pPr>
              <a:t>‹#›</a:t>
            </a:fld>
            <a:endParaRPr lang="cs-CZ"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122238"/>
            <a:ext cx="2057400" cy="6008687"/>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457200" y="122238"/>
            <a:ext cx="6019800" cy="6008687"/>
          </a:xfrm>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pPr>
              <a:defRPr/>
            </a:pPr>
            <a:fld id="{8F6E2FC3-C075-4C4E-AB1F-CB9B74FBD9D9}" type="slidenum">
              <a:rPr lang="cs-CZ" altLang="en-US"/>
              <a:pPr>
                <a:defRPr/>
              </a:pPr>
              <a:t>‹#›</a:t>
            </a:fld>
            <a:endParaRPr lang="cs-CZ"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Nadpis, text a obsah">
    <p:spTree>
      <p:nvGrpSpPr>
        <p:cNvPr id="1" name=""/>
        <p:cNvGrpSpPr/>
        <p:nvPr/>
      </p:nvGrpSpPr>
      <p:grpSpPr>
        <a:xfrm>
          <a:off x="0" y="0"/>
          <a:ext cx="0" cy="0"/>
          <a:chOff x="0" y="0"/>
          <a:chExt cx="0" cy="0"/>
        </a:xfrm>
      </p:grpSpPr>
      <p:sp>
        <p:nvSpPr>
          <p:cNvPr id="2" name="Nadpis 1"/>
          <p:cNvSpPr>
            <a:spLocks noGrp="1"/>
          </p:cNvSpPr>
          <p:nvPr>
            <p:ph type="title"/>
          </p:nvPr>
        </p:nvSpPr>
        <p:spPr>
          <a:xfrm>
            <a:off x="457200" y="122238"/>
            <a:ext cx="7543800" cy="1295400"/>
          </a:xfrm>
        </p:spPr>
        <p:txBody>
          <a:bodyPr/>
          <a:lstStyle/>
          <a:p>
            <a:r>
              <a:rPr lang="cs-CZ"/>
              <a:t>Kliknutím lze upravit styl.</a:t>
            </a:r>
          </a:p>
        </p:txBody>
      </p:sp>
      <p:sp>
        <p:nvSpPr>
          <p:cNvPr id="3" name="Zástupný symbol pro text 2"/>
          <p:cNvSpPr>
            <a:spLocks noGrp="1"/>
          </p:cNvSpPr>
          <p:nvPr>
            <p:ph type="body" sz="half" idx="1"/>
          </p:nvPr>
        </p:nvSpPr>
        <p:spPr>
          <a:xfrm>
            <a:off x="457200" y="1719263"/>
            <a:ext cx="4038600" cy="4411662"/>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719263"/>
            <a:ext cx="4038600" cy="4411662"/>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867BD9D4-FB2E-45EF-B23E-6D246BAF4622}" type="slidenum">
              <a:rPr lang="cs-CZ" altLang="en-US"/>
              <a:pPr>
                <a:defRPr/>
              </a:pPr>
              <a:t>‹#›</a:t>
            </a:fld>
            <a:endParaRPr lang="cs-CZ"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pPr>
              <a:defRPr/>
            </a:pPr>
            <a:fld id="{913AD89A-91CE-4E06-8304-A5CD5F982E6E}" type="slidenum">
              <a:rPr lang="cs-CZ" altLang="en-US"/>
              <a:pPr>
                <a:defRPr/>
              </a:pPr>
              <a:t>‹#›</a:t>
            </a:fld>
            <a:endParaRPr lang="cs-CZ"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a:t>Kliknutím lze upravit styl.</a:t>
            </a:r>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cs-CZ"/>
              <a:t>Kliknutím lze upravit styly předlohy textu.</a:t>
            </a:r>
          </a:p>
        </p:txBody>
      </p:sp>
      <p:sp>
        <p:nvSpPr>
          <p:cNvPr id="4"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p:cNvSpPr>
            <a:spLocks noGrp="1" noChangeArrowheads="1"/>
          </p:cNvSpPr>
          <p:nvPr>
            <p:ph type="sldNum" sz="quarter" idx="12"/>
          </p:nvPr>
        </p:nvSpPr>
        <p:spPr>
          <a:ln/>
        </p:spPr>
        <p:txBody>
          <a:bodyPr/>
          <a:lstStyle>
            <a:lvl1pPr>
              <a:defRPr/>
            </a:lvl1pPr>
          </a:lstStyle>
          <a:p>
            <a:pPr>
              <a:defRPr/>
            </a:pPr>
            <a:fld id="{D81CD81F-396D-402D-ACCF-1B272A0EF876}" type="slidenum">
              <a:rPr lang="cs-CZ" altLang="en-US"/>
              <a:pPr>
                <a:defRPr/>
              </a:pPr>
              <a:t>‹#›</a:t>
            </a:fld>
            <a:endParaRPr lang="cs-CZ"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46FCC6A5-23FD-4D8B-A02E-92809EDB5D56}" type="slidenum">
              <a:rPr lang="cs-CZ" altLang="en-US"/>
              <a:pPr>
                <a:defRPr/>
              </a:pPr>
              <a:t>‹#›</a:t>
            </a:fld>
            <a:endParaRPr lang="cs-CZ"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638"/>
            <a:ext cx="8229600" cy="1143000"/>
          </a:xfrm>
        </p:spPr>
        <p:txBody>
          <a:bodyPr/>
          <a:lstStyle>
            <a:lvl1pPr>
              <a:defRPr/>
            </a:lvl1pPr>
          </a:lstStyle>
          <a:p>
            <a:r>
              <a:rPr lang="cs-CZ"/>
              <a:t>Kliknutím lze upravit styl.</a:t>
            </a:r>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9" name="Rectangle 7"/>
          <p:cNvSpPr>
            <a:spLocks noGrp="1" noChangeArrowheads="1"/>
          </p:cNvSpPr>
          <p:nvPr>
            <p:ph type="sldNum" sz="quarter" idx="12"/>
          </p:nvPr>
        </p:nvSpPr>
        <p:spPr>
          <a:ln/>
        </p:spPr>
        <p:txBody>
          <a:bodyPr/>
          <a:lstStyle>
            <a:lvl1pPr>
              <a:defRPr/>
            </a:lvl1pPr>
          </a:lstStyle>
          <a:p>
            <a:pPr>
              <a:defRPr/>
            </a:pPr>
            <a:fld id="{90FE4560-2ED8-4F24-9861-857874FD195A}" type="slidenum">
              <a:rPr lang="cs-CZ" altLang="en-US"/>
              <a:pPr>
                <a:defRPr/>
              </a:pPr>
              <a:t>‹#›</a:t>
            </a:fld>
            <a:endParaRPr lang="cs-CZ"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5" name="Rectangle 7"/>
          <p:cNvSpPr>
            <a:spLocks noGrp="1" noChangeArrowheads="1"/>
          </p:cNvSpPr>
          <p:nvPr>
            <p:ph type="sldNum" sz="quarter" idx="12"/>
          </p:nvPr>
        </p:nvSpPr>
        <p:spPr>
          <a:ln/>
        </p:spPr>
        <p:txBody>
          <a:bodyPr/>
          <a:lstStyle>
            <a:lvl1pPr>
              <a:defRPr/>
            </a:lvl1pPr>
          </a:lstStyle>
          <a:p>
            <a:pPr>
              <a:defRPr/>
            </a:pPr>
            <a:fld id="{DC92828A-6CA2-464D-A400-AFBAEC2B2542}" type="slidenum">
              <a:rPr lang="cs-CZ" altLang="en-US"/>
              <a:pPr>
                <a:defRPr/>
              </a:pPr>
              <a:t>‹#›</a:t>
            </a:fld>
            <a:endParaRPr lang="cs-CZ"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4" name="Rectangle 7"/>
          <p:cNvSpPr>
            <a:spLocks noGrp="1" noChangeArrowheads="1"/>
          </p:cNvSpPr>
          <p:nvPr>
            <p:ph type="sldNum" sz="quarter" idx="12"/>
          </p:nvPr>
        </p:nvSpPr>
        <p:spPr>
          <a:ln/>
        </p:spPr>
        <p:txBody>
          <a:bodyPr/>
          <a:lstStyle>
            <a:lvl1pPr>
              <a:defRPr/>
            </a:lvl1pPr>
          </a:lstStyle>
          <a:p>
            <a:pPr>
              <a:defRPr/>
            </a:pPr>
            <a:fld id="{3DA63793-E01C-45C1-B9B6-7F6F1C09DA64}" type="slidenum">
              <a:rPr lang="cs-CZ" altLang="en-US"/>
              <a:pPr>
                <a:defRPr/>
              </a:pPr>
              <a:t>‹#›</a:t>
            </a:fld>
            <a:endParaRPr lang="cs-CZ"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lstStyle>
            <a:lvl1pPr algn="l">
              <a:defRPr sz="2000" b="1"/>
            </a:lvl1pPr>
          </a:lstStyle>
          <a:p>
            <a:r>
              <a:rPr lang="cs-CZ"/>
              <a:t>Kliknutím lze upravit styl.</a:t>
            </a:r>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021188E2-A25D-4331-88A0-C33981326104}" type="slidenum">
              <a:rPr lang="cs-CZ" altLang="en-US"/>
              <a:pPr>
                <a:defRPr/>
              </a:pPr>
              <a:t>‹#›</a:t>
            </a:fld>
            <a:endParaRPr lang="cs-CZ"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lstStyle>
            <a:lvl1pPr algn="l">
              <a:defRPr sz="2000" b="1"/>
            </a:lvl1pPr>
          </a:lstStyle>
          <a:p>
            <a:r>
              <a:rPr lang="cs-CZ"/>
              <a:t>Kliknutím lze upravit styl.</a:t>
            </a:r>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s-CZ" noProof="0"/>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5" name="Rectangle 5"/>
          <p:cNvSpPr>
            <a:spLocks noGrp="1" noChangeArrowheads="1"/>
          </p:cNvSpPr>
          <p:nvPr>
            <p:ph type="dt" sz="half" idx="10"/>
          </p:nvPr>
        </p:nvSpPr>
        <p:spPr>
          <a:ln/>
        </p:spPr>
        <p:txBody>
          <a:bodyPr/>
          <a:lstStyle>
            <a:lvl1pPr>
              <a:defRPr/>
            </a:lvl1pPr>
          </a:lstStyle>
          <a:p>
            <a:pPr>
              <a:defRPr/>
            </a:pPr>
            <a:endParaRPr lang="cs-CZ"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p:cNvSpPr>
            <a:spLocks noGrp="1" noChangeArrowheads="1"/>
          </p:cNvSpPr>
          <p:nvPr>
            <p:ph type="sldNum" sz="quarter" idx="12"/>
          </p:nvPr>
        </p:nvSpPr>
        <p:spPr>
          <a:ln/>
        </p:spPr>
        <p:txBody>
          <a:bodyPr/>
          <a:lstStyle>
            <a:lvl1pPr>
              <a:defRPr/>
            </a:lvl1pPr>
          </a:lstStyle>
          <a:p>
            <a:pPr>
              <a:defRPr/>
            </a:pPr>
            <a:fld id="{A44A08A6-8B09-4253-9142-305AD0DE1180}" type="slidenum">
              <a:rPr lang="cs-CZ" altLang="en-US"/>
              <a:pPr>
                <a:defRPr/>
              </a:pPr>
              <a:t>‹#›</a:t>
            </a:fld>
            <a:endParaRPr lang="cs-CZ"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cs-CZ"/>
          </a:p>
        </p:txBody>
      </p:sp>
      <p:sp>
        <p:nvSpPr>
          <p:cNvPr id="1027"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cs-CZ" altLang="en-US"/>
              <a:t>Klepnutím lze upravit styl předlohy nadpisů.</a:t>
            </a:r>
          </a:p>
        </p:txBody>
      </p:sp>
      <p:sp>
        <p:nvSpPr>
          <p:cNvPr id="1028"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cs-CZ" altLang="en-US"/>
              <a:t>Klepnutím lze upravit styly předlohy textu.</a:t>
            </a:r>
          </a:p>
          <a:p>
            <a:pPr lvl="1"/>
            <a:r>
              <a:rPr lang="cs-CZ" altLang="en-US"/>
              <a:t>Druhá úroveň</a:t>
            </a:r>
          </a:p>
          <a:p>
            <a:pPr lvl="2"/>
            <a:r>
              <a:rPr lang="cs-CZ" altLang="en-US"/>
              <a:t>Třetí úroveň</a:t>
            </a:r>
          </a:p>
          <a:p>
            <a:pPr lvl="3"/>
            <a:r>
              <a:rPr lang="cs-CZ" altLang="en-US"/>
              <a:t>Čtvrtá úroveň</a:t>
            </a:r>
          </a:p>
          <a:p>
            <a:pPr lvl="4"/>
            <a:r>
              <a:rPr lang="cs-CZ" altLang="en-US"/>
              <a:t>Pátá úroveň</a:t>
            </a:r>
          </a:p>
        </p:txBody>
      </p:sp>
      <p:sp>
        <p:nvSpPr>
          <p:cNvPr id="17413" name="Rectangle 5"/>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000"/>
            </a:lvl1pPr>
          </a:lstStyle>
          <a:p>
            <a:pPr>
              <a:defRPr/>
            </a:pPr>
            <a:endParaRPr lang="cs-CZ" altLang="en-US"/>
          </a:p>
        </p:txBody>
      </p:sp>
      <p:sp>
        <p:nvSpPr>
          <p:cNvPr id="17414" name="Rectangle 6"/>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000"/>
            </a:lvl1pPr>
          </a:lstStyle>
          <a:p>
            <a:pPr>
              <a:defRPr/>
            </a:pPr>
            <a:endParaRPr lang="cs-CZ" altLang="en-US"/>
          </a:p>
        </p:txBody>
      </p:sp>
      <p:sp>
        <p:nvSpPr>
          <p:cNvPr id="17415" name="Rectangle 7"/>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a:lvl1pPr>
          </a:lstStyle>
          <a:p>
            <a:pPr>
              <a:defRPr/>
            </a:pPr>
            <a:fld id="{7CF43BCE-23E9-420C-A18B-8F9D315140EE}" type="slidenum">
              <a:rPr lang="cs-CZ" altLang="en-US"/>
              <a:pPr>
                <a:defRPr/>
              </a:pPr>
              <a:t>‹#›</a:t>
            </a:fld>
            <a:endParaRPr lang="cs-CZ" altLang="en-US"/>
          </a:p>
        </p:txBody>
      </p:sp>
      <p:grpSp>
        <p:nvGrpSpPr>
          <p:cNvPr id="1032" name="Group 8"/>
          <p:cNvGrpSpPr>
            <a:grpSpLocks/>
          </p:cNvGrpSpPr>
          <p:nvPr/>
        </p:nvGrpSpPr>
        <p:grpSpPr bwMode="auto">
          <a:xfrm>
            <a:off x="8153400" y="152400"/>
            <a:ext cx="792163" cy="1295400"/>
            <a:chOff x="5136" y="960"/>
            <a:chExt cx="528" cy="864"/>
          </a:xfrm>
        </p:grpSpPr>
        <p:sp>
          <p:nvSpPr>
            <p:cNvPr id="17417" name="Oval 9"/>
            <p:cNvSpPr>
              <a:spLocks noChangeArrowheads="1"/>
            </p:cNvSpPr>
            <p:nvPr/>
          </p:nvSpPr>
          <p:spPr bwMode="auto">
            <a:xfrm>
              <a:off x="5136" y="960"/>
              <a:ext cx="80" cy="80"/>
            </a:xfrm>
            <a:prstGeom prst="ellipse">
              <a:avLst/>
            </a:prstGeom>
            <a:solidFill>
              <a:schemeClr val="tx2"/>
            </a:solidFill>
            <a:ln>
              <a:noFill/>
            </a:ln>
            <a:effectLst/>
          </p:spPr>
          <p:txBody>
            <a:bodyPr wrap="none" anchor="ctr"/>
            <a:lstStyle/>
            <a:p>
              <a:pPr>
                <a:defRPr/>
              </a:pPr>
              <a:endParaRPr lang="cs-CZ"/>
            </a:p>
          </p:txBody>
        </p:sp>
        <p:sp>
          <p:nvSpPr>
            <p:cNvPr id="17418" name="Oval 10"/>
            <p:cNvSpPr>
              <a:spLocks noChangeArrowheads="1"/>
            </p:cNvSpPr>
            <p:nvPr/>
          </p:nvSpPr>
          <p:spPr bwMode="auto">
            <a:xfrm>
              <a:off x="5248" y="960"/>
              <a:ext cx="79" cy="80"/>
            </a:xfrm>
            <a:prstGeom prst="ellipse">
              <a:avLst/>
            </a:prstGeom>
            <a:solidFill>
              <a:schemeClr val="tx2"/>
            </a:solidFill>
            <a:ln>
              <a:noFill/>
            </a:ln>
            <a:effectLst/>
          </p:spPr>
          <p:txBody>
            <a:bodyPr wrap="none" anchor="ctr"/>
            <a:lstStyle/>
            <a:p>
              <a:pPr>
                <a:defRPr/>
              </a:pPr>
              <a:endParaRPr lang="cs-CZ"/>
            </a:p>
          </p:txBody>
        </p:sp>
        <p:sp>
          <p:nvSpPr>
            <p:cNvPr id="17419" name="Oval 11"/>
            <p:cNvSpPr>
              <a:spLocks noChangeArrowheads="1"/>
            </p:cNvSpPr>
            <p:nvPr/>
          </p:nvSpPr>
          <p:spPr bwMode="auto">
            <a:xfrm>
              <a:off x="5360" y="960"/>
              <a:ext cx="76" cy="80"/>
            </a:xfrm>
            <a:prstGeom prst="ellipse">
              <a:avLst/>
            </a:prstGeom>
            <a:solidFill>
              <a:schemeClr val="tx2"/>
            </a:solidFill>
            <a:ln>
              <a:noFill/>
            </a:ln>
            <a:effectLst/>
          </p:spPr>
          <p:txBody>
            <a:bodyPr wrap="none" anchor="ctr"/>
            <a:lstStyle/>
            <a:p>
              <a:pPr>
                <a:defRPr/>
              </a:pPr>
              <a:endParaRPr lang="cs-CZ"/>
            </a:p>
          </p:txBody>
        </p:sp>
        <p:sp>
          <p:nvSpPr>
            <p:cNvPr id="17420" name="Oval 12"/>
            <p:cNvSpPr>
              <a:spLocks noChangeArrowheads="1"/>
            </p:cNvSpPr>
            <p:nvPr/>
          </p:nvSpPr>
          <p:spPr bwMode="auto">
            <a:xfrm>
              <a:off x="5136" y="1072"/>
              <a:ext cx="80" cy="77"/>
            </a:xfrm>
            <a:prstGeom prst="ellipse">
              <a:avLst/>
            </a:prstGeom>
            <a:solidFill>
              <a:schemeClr val="tx2"/>
            </a:solidFill>
            <a:ln>
              <a:noFill/>
            </a:ln>
            <a:effectLst/>
          </p:spPr>
          <p:txBody>
            <a:bodyPr wrap="none" anchor="ctr"/>
            <a:lstStyle/>
            <a:p>
              <a:pPr>
                <a:defRPr/>
              </a:pPr>
              <a:endParaRPr lang="cs-CZ"/>
            </a:p>
          </p:txBody>
        </p:sp>
        <p:sp>
          <p:nvSpPr>
            <p:cNvPr id="17421" name="Oval 13"/>
            <p:cNvSpPr>
              <a:spLocks noChangeArrowheads="1"/>
            </p:cNvSpPr>
            <p:nvPr/>
          </p:nvSpPr>
          <p:spPr bwMode="auto">
            <a:xfrm>
              <a:off x="5248" y="1072"/>
              <a:ext cx="79" cy="77"/>
            </a:xfrm>
            <a:prstGeom prst="ellipse">
              <a:avLst/>
            </a:prstGeom>
            <a:solidFill>
              <a:schemeClr val="tx2"/>
            </a:solidFill>
            <a:ln>
              <a:noFill/>
            </a:ln>
            <a:effectLst/>
          </p:spPr>
          <p:txBody>
            <a:bodyPr wrap="none" anchor="ctr"/>
            <a:lstStyle/>
            <a:p>
              <a:pPr>
                <a:defRPr/>
              </a:pPr>
              <a:endParaRPr lang="cs-CZ"/>
            </a:p>
          </p:txBody>
        </p:sp>
        <p:sp>
          <p:nvSpPr>
            <p:cNvPr id="17422" name="Oval 14"/>
            <p:cNvSpPr>
              <a:spLocks noChangeArrowheads="1"/>
            </p:cNvSpPr>
            <p:nvPr/>
          </p:nvSpPr>
          <p:spPr bwMode="auto">
            <a:xfrm>
              <a:off x="5360" y="1072"/>
              <a:ext cx="76" cy="77"/>
            </a:xfrm>
            <a:prstGeom prst="ellipse">
              <a:avLst/>
            </a:prstGeom>
            <a:solidFill>
              <a:schemeClr val="tx2"/>
            </a:solidFill>
            <a:ln>
              <a:noFill/>
            </a:ln>
            <a:effectLst/>
          </p:spPr>
          <p:txBody>
            <a:bodyPr wrap="none" anchor="ctr"/>
            <a:lstStyle/>
            <a:p>
              <a:pPr>
                <a:defRPr/>
              </a:pPr>
              <a:endParaRPr lang="cs-CZ"/>
            </a:p>
          </p:txBody>
        </p:sp>
        <p:sp>
          <p:nvSpPr>
            <p:cNvPr id="17423" name="Oval 15"/>
            <p:cNvSpPr>
              <a:spLocks noChangeArrowheads="1"/>
            </p:cNvSpPr>
            <p:nvPr/>
          </p:nvSpPr>
          <p:spPr bwMode="auto">
            <a:xfrm>
              <a:off x="5472" y="1072"/>
              <a:ext cx="76" cy="77"/>
            </a:xfrm>
            <a:prstGeom prst="ellipse">
              <a:avLst/>
            </a:prstGeom>
            <a:solidFill>
              <a:schemeClr val="accent2"/>
            </a:solidFill>
            <a:ln>
              <a:noFill/>
            </a:ln>
            <a:effectLst/>
          </p:spPr>
          <p:txBody>
            <a:bodyPr wrap="none" anchor="ctr"/>
            <a:lstStyle/>
            <a:p>
              <a:pPr>
                <a:defRPr/>
              </a:pPr>
              <a:endParaRPr lang="cs-CZ"/>
            </a:p>
          </p:txBody>
        </p:sp>
        <p:sp>
          <p:nvSpPr>
            <p:cNvPr id="17424" name="Oval 16"/>
            <p:cNvSpPr>
              <a:spLocks noChangeArrowheads="1"/>
            </p:cNvSpPr>
            <p:nvPr/>
          </p:nvSpPr>
          <p:spPr bwMode="auto">
            <a:xfrm>
              <a:off x="5136" y="1184"/>
              <a:ext cx="80" cy="76"/>
            </a:xfrm>
            <a:prstGeom prst="ellipse">
              <a:avLst/>
            </a:prstGeom>
            <a:solidFill>
              <a:schemeClr val="tx2"/>
            </a:solidFill>
            <a:ln>
              <a:noFill/>
            </a:ln>
            <a:effectLst/>
          </p:spPr>
          <p:txBody>
            <a:bodyPr wrap="none" anchor="ctr"/>
            <a:lstStyle/>
            <a:p>
              <a:pPr>
                <a:defRPr/>
              </a:pPr>
              <a:endParaRPr lang="cs-CZ"/>
            </a:p>
          </p:txBody>
        </p:sp>
        <p:sp>
          <p:nvSpPr>
            <p:cNvPr id="17425" name="Oval 17"/>
            <p:cNvSpPr>
              <a:spLocks noChangeArrowheads="1"/>
            </p:cNvSpPr>
            <p:nvPr/>
          </p:nvSpPr>
          <p:spPr bwMode="auto">
            <a:xfrm>
              <a:off x="5248" y="1184"/>
              <a:ext cx="79" cy="76"/>
            </a:xfrm>
            <a:prstGeom prst="ellipse">
              <a:avLst/>
            </a:prstGeom>
            <a:solidFill>
              <a:schemeClr val="tx2"/>
            </a:solidFill>
            <a:ln>
              <a:noFill/>
            </a:ln>
            <a:effectLst/>
          </p:spPr>
          <p:txBody>
            <a:bodyPr wrap="none" anchor="ctr"/>
            <a:lstStyle/>
            <a:p>
              <a:pPr>
                <a:defRPr/>
              </a:pPr>
              <a:endParaRPr lang="cs-CZ"/>
            </a:p>
          </p:txBody>
        </p:sp>
        <p:sp>
          <p:nvSpPr>
            <p:cNvPr id="17426" name="Oval 18"/>
            <p:cNvSpPr>
              <a:spLocks noChangeArrowheads="1"/>
            </p:cNvSpPr>
            <p:nvPr/>
          </p:nvSpPr>
          <p:spPr bwMode="auto">
            <a:xfrm>
              <a:off x="5360" y="1184"/>
              <a:ext cx="76" cy="76"/>
            </a:xfrm>
            <a:prstGeom prst="ellipse">
              <a:avLst/>
            </a:prstGeom>
            <a:solidFill>
              <a:schemeClr val="accent2"/>
            </a:solidFill>
            <a:ln>
              <a:noFill/>
            </a:ln>
            <a:effectLst/>
          </p:spPr>
          <p:txBody>
            <a:bodyPr wrap="none" anchor="ctr"/>
            <a:lstStyle/>
            <a:p>
              <a:pPr>
                <a:defRPr/>
              </a:pPr>
              <a:endParaRPr lang="cs-CZ"/>
            </a:p>
          </p:txBody>
        </p:sp>
        <p:sp>
          <p:nvSpPr>
            <p:cNvPr id="17427" name="Oval 19"/>
            <p:cNvSpPr>
              <a:spLocks noChangeArrowheads="1"/>
            </p:cNvSpPr>
            <p:nvPr/>
          </p:nvSpPr>
          <p:spPr bwMode="auto">
            <a:xfrm>
              <a:off x="5472" y="1184"/>
              <a:ext cx="76" cy="76"/>
            </a:xfrm>
            <a:prstGeom prst="ellipse">
              <a:avLst/>
            </a:prstGeom>
            <a:solidFill>
              <a:schemeClr val="accent2"/>
            </a:solidFill>
            <a:ln>
              <a:noFill/>
            </a:ln>
            <a:effectLst/>
          </p:spPr>
          <p:txBody>
            <a:bodyPr wrap="none" anchor="ctr"/>
            <a:lstStyle/>
            <a:p>
              <a:pPr>
                <a:defRPr/>
              </a:pPr>
              <a:endParaRPr lang="cs-CZ"/>
            </a:p>
          </p:txBody>
        </p:sp>
        <p:sp>
          <p:nvSpPr>
            <p:cNvPr id="17428" name="Oval 20"/>
            <p:cNvSpPr>
              <a:spLocks noChangeArrowheads="1"/>
            </p:cNvSpPr>
            <p:nvPr/>
          </p:nvSpPr>
          <p:spPr bwMode="auto">
            <a:xfrm>
              <a:off x="5584" y="1184"/>
              <a:ext cx="80" cy="76"/>
            </a:xfrm>
            <a:prstGeom prst="ellipse">
              <a:avLst/>
            </a:prstGeom>
            <a:solidFill>
              <a:schemeClr val="accent1"/>
            </a:solidFill>
            <a:ln>
              <a:noFill/>
            </a:ln>
            <a:effectLst/>
          </p:spPr>
          <p:txBody>
            <a:bodyPr wrap="none" anchor="ctr"/>
            <a:lstStyle/>
            <a:p>
              <a:pPr>
                <a:defRPr/>
              </a:pPr>
              <a:endParaRPr lang="cs-CZ"/>
            </a:p>
          </p:txBody>
        </p:sp>
        <p:sp>
          <p:nvSpPr>
            <p:cNvPr id="17429" name="Oval 21"/>
            <p:cNvSpPr>
              <a:spLocks noChangeArrowheads="1"/>
            </p:cNvSpPr>
            <p:nvPr/>
          </p:nvSpPr>
          <p:spPr bwMode="auto">
            <a:xfrm>
              <a:off x="5136" y="1296"/>
              <a:ext cx="80" cy="80"/>
            </a:xfrm>
            <a:prstGeom prst="ellipse">
              <a:avLst/>
            </a:prstGeom>
            <a:solidFill>
              <a:schemeClr val="tx2"/>
            </a:solidFill>
            <a:ln>
              <a:noFill/>
            </a:ln>
            <a:effectLst/>
          </p:spPr>
          <p:txBody>
            <a:bodyPr wrap="none" anchor="ctr"/>
            <a:lstStyle/>
            <a:p>
              <a:pPr>
                <a:defRPr/>
              </a:pPr>
              <a:endParaRPr lang="cs-CZ"/>
            </a:p>
          </p:txBody>
        </p:sp>
        <p:sp>
          <p:nvSpPr>
            <p:cNvPr id="17430" name="Oval 22"/>
            <p:cNvSpPr>
              <a:spLocks noChangeArrowheads="1"/>
            </p:cNvSpPr>
            <p:nvPr/>
          </p:nvSpPr>
          <p:spPr bwMode="auto">
            <a:xfrm>
              <a:off x="5248" y="1296"/>
              <a:ext cx="79" cy="80"/>
            </a:xfrm>
            <a:prstGeom prst="ellipse">
              <a:avLst/>
            </a:prstGeom>
            <a:solidFill>
              <a:schemeClr val="accent2"/>
            </a:solidFill>
            <a:ln>
              <a:noFill/>
            </a:ln>
            <a:effectLst/>
          </p:spPr>
          <p:txBody>
            <a:bodyPr wrap="none" anchor="ctr"/>
            <a:lstStyle/>
            <a:p>
              <a:pPr>
                <a:defRPr/>
              </a:pPr>
              <a:endParaRPr lang="cs-CZ"/>
            </a:p>
          </p:txBody>
        </p:sp>
        <p:sp>
          <p:nvSpPr>
            <p:cNvPr id="17431" name="Oval 23"/>
            <p:cNvSpPr>
              <a:spLocks noChangeArrowheads="1"/>
            </p:cNvSpPr>
            <p:nvPr/>
          </p:nvSpPr>
          <p:spPr bwMode="auto">
            <a:xfrm>
              <a:off x="5360" y="1296"/>
              <a:ext cx="76" cy="80"/>
            </a:xfrm>
            <a:prstGeom prst="ellipse">
              <a:avLst/>
            </a:prstGeom>
            <a:solidFill>
              <a:schemeClr val="accent2"/>
            </a:solidFill>
            <a:ln>
              <a:noFill/>
            </a:ln>
            <a:effectLst/>
          </p:spPr>
          <p:txBody>
            <a:bodyPr wrap="none" anchor="ctr"/>
            <a:lstStyle/>
            <a:p>
              <a:pPr>
                <a:defRPr/>
              </a:pPr>
              <a:endParaRPr lang="cs-CZ"/>
            </a:p>
          </p:txBody>
        </p:sp>
        <p:sp>
          <p:nvSpPr>
            <p:cNvPr id="17432" name="Oval 24"/>
            <p:cNvSpPr>
              <a:spLocks noChangeArrowheads="1"/>
            </p:cNvSpPr>
            <p:nvPr/>
          </p:nvSpPr>
          <p:spPr bwMode="auto">
            <a:xfrm>
              <a:off x="5472" y="1296"/>
              <a:ext cx="76" cy="80"/>
            </a:xfrm>
            <a:prstGeom prst="ellipse">
              <a:avLst/>
            </a:prstGeom>
            <a:solidFill>
              <a:schemeClr val="accent1"/>
            </a:solidFill>
            <a:ln>
              <a:noFill/>
            </a:ln>
            <a:effectLst/>
          </p:spPr>
          <p:txBody>
            <a:bodyPr wrap="none" anchor="ctr"/>
            <a:lstStyle/>
            <a:p>
              <a:pPr>
                <a:defRPr/>
              </a:pPr>
              <a:endParaRPr lang="cs-CZ"/>
            </a:p>
          </p:txBody>
        </p:sp>
        <p:sp>
          <p:nvSpPr>
            <p:cNvPr id="17433" name="Oval 25"/>
            <p:cNvSpPr>
              <a:spLocks noChangeArrowheads="1"/>
            </p:cNvSpPr>
            <p:nvPr/>
          </p:nvSpPr>
          <p:spPr bwMode="auto">
            <a:xfrm>
              <a:off x="5136" y="1408"/>
              <a:ext cx="80" cy="80"/>
            </a:xfrm>
            <a:prstGeom prst="ellipse">
              <a:avLst/>
            </a:prstGeom>
            <a:solidFill>
              <a:schemeClr val="accent2"/>
            </a:solidFill>
            <a:ln>
              <a:noFill/>
            </a:ln>
            <a:effectLst/>
          </p:spPr>
          <p:txBody>
            <a:bodyPr wrap="none" anchor="ctr"/>
            <a:lstStyle/>
            <a:p>
              <a:pPr>
                <a:defRPr/>
              </a:pPr>
              <a:endParaRPr lang="cs-CZ"/>
            </a:p>
          </p:txBody>
        </p:sp>
        <p:sp>
          <p:nvSpPr>
            <p:cNvPr id="17434" name="Oval 26"/>
            <p:cNvSpPr>
              <a:spLocks noChangeArrowheads="1"/>
            </p:cNvSpPr>
            <p:nvPr/>
          </p:nvSpPr>
          <p:spPr bwMode="auto">
            <a:xfrm>
              <a:off x="5248" y="1408"/>
              <a:ext cx="79" cy="80"/>
            </a:xfrm>
            <a:prstGeom prst="ellipse">
              <a:avLst/>
            </a:prstGeom>
            <a:solidFill>
              <a:schemeClr val="accent2"/>
            </a:solidFill>
            <a:ln>
              <a:noFill/>
            </a:ln>
            <a:effectLst/>
          </p:spPr>
          <p:txBody>
            <a:bodyPr wrap="none" anchor="ctr"/>
            <a:lstStyle/>
            <a:p>
              <a:pPr>
                <a:defRPr/>
              </a:pPr>
              <a:endParaRPr lang="cs-CZ"/>
            </a:p>
          </p:txBody>
        </p:sp>
        <p:sp>
          <p:nvSpPr>
            <p:cNvPr id="17435" name="Oval 27"/>
            <p:cNvSpPr>
              <a:spLocks noChangeArrowheads="1"/>
            </p:cNvSpPr>
            <p:nvPr/>
          </p:nvSpPr>
          <p:spPr bwMode="auto">
            <a:xfrm>
              <a:off x="5360" y="1408"/>
              <a:ext cx="76" cy="80"/>
            </a:xfrm>
            <a:prstGeom prst="ellipse">
              <a:avLst/>
            </a:prstGeom>
            <a:solidFill>
              <a:schemeClr val="accent1"/>
            </a:solidFill>
            <a:ln>
              <a:noFill/>
            </a:ln>
            <a:effectLst/>
          </p:spPr>
          <p:txBody>
            <a:bodyPr wrap="none" anchor="ctr"/>
            <a:lstStyle/>
            <a:p>
              <a:pPr>
                <a:defRPr/>
              </a:pPr>
              <a:endParaRPr lang="cs-CZ"/>
            </a:p>
          </p:txBody>
        </p:sp>
        <p:sp>
          <p:nvSpPr>
            <p:cNvPr id="17436" name="Oval 28"/>
            <p:cNvSpPr>
              <a:spLocks noChangeArrowheads="1"/>
            </p:cNvSpPr>
            <p:nvPr/>
          </p:nvSpPr>
          <p:spPr bwMode="auto">
            <a:xfrm>
              <a:off x="5472" y="1408"/>
              <a:ext cx="76" cy="80"/>
            </a:xfrm>
            <a:prstGeom prst="ellipse">
              <a:avLst/>
            </a:prstGeom>
            <a:solidFill>
              <a:schemeClr val="accent1"/>
            </a:solidFill>
            <a:ln>
              <a:noFill/>
            </a:ln>
            <a:effectLst/>
          </p:spPr>
          <p:txBody>
            <a:bodyPr wrap="none" anchor="ctr"/>
            <a:lstStyle/>
            <a:p>
              <a:pPr>
                <a:defRPr/>
              </a:pPr>
              <a:endParaRPr lang="cs-CZ"/>
            </a:p>
          </p:txBody>
        </p:sp>
        <p:sp>
          <p:nvSpPr>
            <p:cNvPr id="17437" name="Oval 29"/>
            <p:cNvSpPr>
              <a:spLocks noChangeArrowheads="1"/>
            </p:cNvSpPr>
            <p:nvPr/>
          </p:nvSpPr>
          <p:spPr bwMode="auto">
            <a:xfrm>
              <a:off x="5584" y="1408"/>
              <a:ext cx="80" cy="80"/>
            </a:xfrm>
            <a:prstGeom prst="ellipse">
              <a:avLst/>
            </a:prstGeom>
            <a:solidFill>
              <a:schemeClr val="folHlink"/>
            </a:solidFill>
            <a:ln>
              <a:noFill/>
            </a:ln>
            <a:effectLst/>
          </p:spPr>
          <p:txBody>
            <a:bodyPr wrap="none" anchor="ctr"/>
            <a:lstStyle/>
            <a:p>
              <a:pPr>
                <a:defRPr/>
              </a:pPr>
              <a:endParaRPr lang="cs-CZ"/>
            </a:p>
          </p:txBody>
        </p:sp>
        <p:sp>
          <p:nvSpPr>
            <p:cNvPr id="17438" name="Oval 30"/>
            <p:cNvSpPr>
              <a:spLocks noChangeArrowheads="1"/>
            </p:cNvSpPr>
            <p:nvPr/>
          </p:nvSpPr>
          <p:spPr bwMode="auto">
            <a:xfrm>
              <a:off x="5136" y="1520"/>
              <a:ext cx="80" cy="79"/>
            </a:xfrm>
            <a:prstGeom prst="ellipse">
              <a:avLst/>
            </a:prstGeom>
            <a:solidFill>
              <a:schemeClr val="accent2"/>
            </a:solidFill>
            <a:ln>
              <a:noFill/>
            </a:ln>
            <a:effectLst/>
          </p:spPr>
          <p:txBody>
            <a:bodyPr wrap="none" anchor="ctr"/>
            <a:lstStyle/>
            <a:p>
              <a:pPr>
                <a:defRPr/>
              </a:pPr>
              <a:endParaRPr lang="cs-CZ"/>
            </a:p>
          </p:txBody>
        </p:sp>
        <p:sp>
          <p:nvSpPr>
            <p:cNvPr id="17439" name="Oval 31"/>
            <p:cNvSpPr>
              <a:spLocks noChangeArrowheads="1"/>
            </p:cNvSpPr>
            <p:nvPr/>
          </p:nvSpPr>
          <p:spPr bwMode="auto">
            <a:xfrm>
              <a:off x="5248" y="1520"/>
              <a:ext cx="79" cy="79"/>
            </a:xfrm>
            <a:prstGeom prst="ellipse">
              <a:avLst/>
            </a:prstGeom>
            <a:solidFill>
              <a:schemeClr val="accent1"/>
            </a:solidFill>
            <a:ln>
              <a:noFill/>
            </a:ln>
            <a:effectLst/>
          </p:spPr>
          <p:txBody>
            <a:bodyPr wrap="none" anchor="ctr"/>
            <a:lstStyle/>
            <a:p>
              <a:pPr>
                <a:defRPr/>
              </a:pPr>
              <a:endParaRPr lang="cs-CZ"/>
            </a:p>
          </p:txBody>
        </p:sp>
        <p:sp>
          <p:nvSpPr>
            <p:cNvPr id="17440" name="Oval 32"/>
            <p:cNvSpPr>
              <a:spLocks noChangeArrowheads="1"/>
            </p:cNvSpPr>
            <p:nvPr/>
          </p:nvSpPr>
          <p:spPr bwMode="auto">
            <a:xfrm>
              <a:off x="5360" y="1520"/>
              <a:ext cx="76" cy="79"/>
            </a:xfrm>
            <a:prstGeom prst="ellipse">
              <a:avLst/>
            </a:prstGeom>
            <a:solidFill>
              <a:schemeClr val="accent1"/>
            </a:solidFill>
            <a:ln>
              <a:noFill/>
            </a:ln>
            <a:effectLst/>
          </p:spPr>
          <p:txBody>
            <a:bodyPr wrap="none" anchor="ctr"/>
            <a:lstStyle/>
            <a:p>
              <a:pPr>
                <a:defRPr/>
              </a:pPr>
              <a:endParaRPr lang="cs-CZ"/>
            </a:p>
          </p:txBody>
        </p:sp>
        <p:sp>
          <p:nvSpPr>
            <p:cNvPr id="17441" name="Oval 33"/>
            <p:cNvSpPr>
              <a:spLocks noChangeArrowheads="1"/>
            </p:cNvSpPr>
            <p:nvPr/>
          </p:nvSpPr>
          <p:spPr bwMode="auto">
            <a:xfrm>
              <a:off x="5472" y="1520"/>
              <a:ext cx="76" cy="79"/>
            </a:xfrm>
            <a:prstGeom prst="ellipse">
              <a:avLst/>
            </a:prstGeom>
            <a:solidFill>
              <a:schemeClr val="folHlink"/>
            </a:solidFill>
            <a:ln>
              <a:noFill/>
            </a:ln>
            <a:effectLst/>
          </p:spPr>
          <p:txBody>
            <a:bodyPr wrap="none" anchor="ctr"/>
            <a:lstStyle/>
            <a:p>
              <a:pPr>
                <a:defRPr/>
              </a:pPr>
              <a:endParaRPr lang="cs-CZ"/>
            </a:p>
          </p:txBody>
        </p:sp>
        <p:sp>
          <p:nvSpPr>
            <p:cNvPr id="17442" name="Oval 34"/>
            <p:cNvSpPr>
              <a:spLocks noChangeArrowheads="1"/>
            </p:cNvSpPr>
            <p:nvPr/>
          </p:nvSpPr>
          <p:spPr bwMode="auto">
            <a:xfrm>
              <a:off x="5136" y="1632"/>
              <a:ext cx="80" cy="76"/>
            </a:xfrm>
            <a:prstGeom prst="ellipse">
              <a:avLst/>
            </a:prstGeom>
            <a:solidFill>
              <a:schemeClr val="accent1"/>
            </a:solidFill>
            <a:ln>
              <a:noFill/>
            </a:ln>
            <a:effectLst/>
          </p:spPr>
          <p:txBody>
            <a:bodyPr wrap="none" anchor="ctr"/>
            <a:lstStyle/>
            <a:p>
              <a:pPr>
                <a:defRPr/>
              </a:pPr>
              <a:endParaRPr lang="cs-CZ"/>
            </a:p>
          </p:txBody>
        </p:sp>
        <p:sp>
          <p:nvSpPr>
            <p:cNvPr id="17443" name="Oval 35"/>
            <p:cNvSpPr>
              <a:spLocks noChangeArrowheads="1"/>
            </p:cNvSpPr>
            <p:nvPr/>
          </p:nvSpPr>
          <p:spPr bwMode="auto">
            <a:xfrm>
              <a:off x="5248" y="1632"/>
              <a:ext cx="79" cy="76"/>
            </a:xfrm>
            <a:prstGeom prst="ellipse">
              <a:avLst/>
            </a:prstGeom>
            <a:solidFill>
              <a:schemeClr val="accent1"/>
            </a:solidFill>
            <a:ln>
              <a:noFill/>
            </a:ln>
            <a:effectLst/>
          </p:spPr>
          <p:txBody>
            <a:bodyPr wrap="none" anchor="ctr"/>
            <a:lstStyle/>
            <a:p>
              <a:pPr>
                <a:defRPr/>
              </a:pPr>
              <a:endParaRPr lang="cs-CZ"/>
            </a:p>
          </p:txBody>
        </p:sp>
        <p:sp>
          <p:nvSpPr>
            <p:cNvPr id="17444" name="Oval 36"/>
            <p:cNvSpPr>
              <a:spLocks noChangeArrowheads="1"/>
            </p:cNvSpPr>
            <p:nvPr/>
          </p:nvSpPr>
          <p:spPr bwMode="auto">
            <a:xfrm>
              <a:off x="5360" y="1632"/>
              <a:ext cx="76" cy="76"/>
            </a:xfrm>
            <a:prstGeom prst="ellipse">
              <a:avLst/>
            </a:prstGeom>
            <a:solidFill>
              <a:schemeClr val="folHlink"/>
            </a:solidFill>
            <a:ln>
              <a:noFill/>
            </a:ln>
            <a:effectLst/>
          </p:spPr>
          <p:txBody>
            <a:bodyPr wrap="none" anchor="ctr"/>
            <a:lstStyle/>
            <a:p>
              <a:pPr>
                <a:defRPr/>
              </a:pPr>
              <a:endParaRPr lang="cs-CZ"/>
            </a:p>
          </p:txBody>
        </p:sp>
        <p:sp>
          <p:nvSpPr>
            <p:cNvPr id="17445" name="Oval 37"/>
            <p:cNvSpPr>
              <a:spLocks noChangeArrowheads="1"/>
            </p:cNvSpPr>
            <p:nvPr/>
          </p:nvSpPr>
          <p:spPr bwMode="auto">
            <a:xfrm>
              <a:off x="5472" y="1632"/>
              <a:ext cx="76" cy="76"/>
            </a:xfrm>
            <a:prstGeom prst="ellipse">
              <a:avLst/>
            </a:prstGeom>
            <a:solidFill>
              <a:schemeClr val="folHlink"/>
            </a:solidFill>
            <a:ln>
              <a:noFill/>
            </a:ln>
            <a:effectLst/>
          </p:spPr>
          <p:txBody>
            <a:bodyPr wrap="none" anchor="ctr"/>
            <a:lstStyle/>
            <a:p>
              <a:pPr>
                <a:defRPr/>
              </a:pPr>
              <a:endParaRPr lang="cs-CZ"/>
            </a:p>
          </p:txBody>
        </p:sp>
        <p:sp>
          <p:nvSpPr>
            <p:cNvPr id="17446" name="Oval 38"/>
            <p:cNvSpPr>
              <a:spLocks noChangeArrowheads="1"/>
            </p:cNvSpPr>
            <p:nvPr/>
          </p:nvSpPr>
          <p:spPr bwMode="auto">
            <a:xfrm>
              <a:off x="5248" y="1744"/>
              <a:ext cx="79" cy="80"/>
            </a:xfrm>
            <a:prstGeom prst="ellipse">
              <a:avLst/>
            </a:prstGeom>
            <a:solidFill>
              <a:schemeClr val="folHlink"/>
            </a:solidFill>
            <a:ln>
              <a:noFill/>
            </a:ln>
            <a:effectLst/>
          </p:spPr>
          <p:txBody>
            <a:bodyPr wrap="none" anchor="ctr"/>
            <a:lstStyle/>
            <a:p>
              <a:pPr>
                <a:defRPr/>
              </a:pPr>
              <a:endParaRPr lang="cs-CZ"/>
            </a:p>
          </p:txBody>
        </p:sp>
        <p:sp>
          <p:nvSpPr>
            <p:cNvPr id="17447" name="Oval 39"/>
            <p:cNvSpPr>
              <a:spLocks noChangeArrowheads="1"/>
            </p:cNvSpPr>
            <p:nvPr/>
          </p:nvSpPr>
          <p:spPr bwMode="auto">
            <a:xfrm>
              <a:off x="5472" y="1744"/>
              <a:ext cx="76" cy="80"/>
            </a:xfrm>
            <a:prstGeom prst="ellipse">
              <a:avLst/>
            </a:prstGeom>
            <a:solidFill>
              <a:schemeClr val="folHlink"/>
            </a:solidFill>
            <a:ln>
              <a:noFill/>
            </a:ln>
            <a:effectLst/>
          </p:spPr>
          <p:txBody>
            <a:bodyPr wrap="none" anchor="ctr"/>
            <a:lstStyle/>
            <a:p>
              <a:pPr>
                <a:defRPr/>
              </a:pPr>
              <a:endParaRPr lang="cs-CZ"/>
            </a:p>
          </p:txBody>
        </p:sp>
      </p:grpSp>
    </p:spTree>
  </p:cSld>
  <p:clrMap bg1="lt1" tx1="dk1" bg2="lt2" tx2="dk2" accent1="accent1" accent2="accent2" accent3="accent3" accent4="accent4" accent5="accent5" accent6="accent6" hlink="hlink" folHlink="folHlink"/>
  <p:sldLayoutIdLst>
    <p:sldLayoutId id="2147483662"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www.youtube.com/watch?v=4lHlzRw_Oek" TargetMode="External"/><Relationship Id="rId3" Type="http://schemas.openxmlformats.org/officeDocument/2006/relationships/hyperlink" Target="http://www.youtube.com/watch?v=LVwmtwZLG88" TargetMode="External"/><Relationship Id="rId7" Type="http://schemas.openxmlformats.org/officeDocument/2006/relationships/hyperlink" Target="http://www.youtube.com/watch?v=uFFRGSCmTWc" TargetMode="External"/><Relationship Id="rId2" Type="http://schemas.openxmlformats.org/officeDocument/2006/relationships/hyperlink" Target="http://www.youtube.com/watch?v=17PSgsRlO9Q" TargetMode="External"/><Relationship Id="rId1" Type="http://schemas.openxmlformats.org/officeDocument/2006/relationships/slideLayout" Target="../slideLayouts/slideLayout2.xml"/><Relationship Id="rId6" Type="http://schemas.openxmlformats.org/officeDocument/2006/relationships/hyperlink" Target="http://www.youtube.com/watch?v=Dk6o5RAIaj4" TargetMode="External"/><Relationship Id="rId5" Type="http://schemas.openxmlformats.org/officeDocument/2006/relationships/hyperlink" Target="http://www.youtube.com/watch?v=iXg_7Ckv_io" TargetMode="External"/><Relationship Id="rId4" Type="http://schemas.openxmlformats.org/officeDocument/2006/relationships/hyperlink" Target="http://www.youtube.com/watch?v=S1oPiyXu-hY"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0b0axfyJ4oo" TargetMode="External"/><Relationship Id="rId2" Type="http://schemas.openxmlformats.org/officeDocument/2006/relationships/hyperlink" Target="https://www.ceskatelevize.cz/porady/10441294653-hyde-park-civilizace/213411058091207-george-elwood-smith" TargetMode="External"/><Relationship Id="rId1" Type="http://schemas.openxmlformats.org/officeDocument/2006/relationships/slideLayout" Target="../slideLayouts/slideLayout2.xml"/><Relationship Id="rId4" Type="http://schemas.openxmlformats.org/officeDocument/2006/relationships/hyperlink" Target="http://www.umelevne.cz/picture/reference/flash/cc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Nadpis 1"/>
          <p:cNvSpPr>
            <a:spLocks noGrp="1"/>
          </p:cNvSpPr>
          <p:nvPr>
            <p:ph type="title" idx="4294967295"/>
          </p:nvPr>
        </p:nvSpPr>
        <p:spPr/>
        <p:txBody>
          <a:bodyPr anchor="ctr"/>
          <a:lstStyle/>
          <a:p>
            <a:pPr eaLnBrk="1" hangingPunct="1"/>
            <a:r>
              <a:rPr lang="cs-CZ"/>
              <a:t>CCD</a:t>
            </a:r>
          </a:p>
        </p:txBody>
      </p:sp>
      <p:sp>
        <p:nvSpPr>
          <p:cNvPr id="3" name="Zástupný symbol pro obsah 2"/>
          <p:cNvSpPr>
            <a:spLocks noGrp="1"/>
          </p:cNvSpPr>
          <p:nvPr>
            <p:ph idx="4294967295"/>
          </p:nvPr>
        </p:nvSpPr>
        <p:spPr>
          <a:xfrm>
            <a:off x="457200" y="1719263"/>
            <a:ext cx="3827463" cy="4411662"/>
          </a:xfrm>
        </p:spPr>
        <p:txBody>
          <a:bodyPr>
            <a:normAutofit lnSpcReduction="10000"/>
          </a:bodyPr>
          <a:lstStyle/>
          <a:p>
            <a:pPr eaLnBrk="1" hangingPunct="1">
              <a:lnSpc>
                <a:spcPct val="90000"/>
              </a:lnSpc>
              <a:defRPr/>
            </a:pPr>
            <a:r>
              <a:rPr lang="cs-CZ" sz="1600"/>
              <a:t>CCD snímač je základní součástkou všech zařízení snímajících obraz (fotoaparát, kamera, scanner, čtečka čárových kódů, optická myš…)</a:t>
            </a:r>
          </a:p>
          <a:p>
            <a:pPr eaLnBrk="1" hangingPunct="1">
              <a:lnSpc>
                <a:spcPct val="90000"/>
              </a:lnSpc>
              <a:defRPr/>
            </a:pPr>
            <a:r>
              <a:rPr lang="cs-CZ" sz="1600"/>
              <a:t>Úkolem CCD snímače je převést obraz na obrazový signál</a:t>
            </a:r>
          </a:p>
          <a:p>
            <a:pPr eaLnBrk="1" hangingPunct="1">
              <a:lnSpc>
                <a:spcPct val="90000"/>
              </a:lnSpc>
              <a:defRPr/>
            </a:pPr>
            <a:r>
              <a:rPr lang="cs-CZ" sz="1600"/>
              <a:t>CCD = Charge-Coupled Device (překlad: zařízení s vázanými náboji)</a:t>
            </a:r>
          </a:p>
          <a:p>
            <a:pPr eaLnBrk="1" hangingPunct="1">
              <a:defRPr/>
            </a:pPr>
            <a:r>
              <a:rPr lang="cs-CZ" sz="1600"/>
              <a:t>CCD snímač byl vynalezen v Bellových laboratořích v roce 1969 a jeho vynález byl později oceněn Nobelovou cenou</a:t>
            </a:r>
          </a:p>
          <a:p>
            <a:pPr eaLnBrk="1" hangingPunct="1">
              <a:defRPr/>
            </a:pPr>
            <a:r>
              <a:rPr lang="cs-CZ" sz="1600"/>
              <a:t>V televizní technice se používá od roku 1975</a:t>
            </a:r>
          </a:p>
          <a:p>
            <a:pPr eaLnBrk="1" hangingPunct="1">
              <a:defRPr/>
            </a:pPr>
            <a:r>
              <a:rPr lang="cs-CZ" sz="1600"/>
              <a:t>Ve fotoaparátech se používá přibližně od roku 1990</a:t>
            </a:r>
          </a:p>
          <a:p>
            <a:pPr eaLnBrk="1" hangingPunct="1">
              <a:lnSpc>
                <a:spcPct val="90000"/>
              </a:lnSpc>
              <a:defRPr/>
            </a:pPr>
            <a:endParaRPr lang="cs-CZ" sz="1600"/>
          </a:p>
          <a:p>
            <a:pPr eaLnBrk="1" hangingPunct="1">
              <a:lnSpc>
                <a:spcPct val="90000"/>
              </a:lnSpc>
              <a:defRPr/>
            </a:pPr>
            <a:endParaRPr lang="cs-CZ" sz="1700"/>
          </a:p>
        </p:txBody>
      </p:sp>
      <p:pic>
        <p:nvPicPr>
          <p:cNvPr id="14339" name="Picture 2" descr="http://upload.wikimedia.org/wikipedia/commons/1/17/CCD_in_camera.jpg"/>
          <p:cNvPicPr>
            <a:picLocks noChangeAspect="1" noChangeArrowheads="1"/>
          </p:cNvPicPr>
          <p:nvPr/>
        </p:nvPicPr>
        <p:blipFill>
          <a:blip r:embed="rId2"/>
          <a:srcRect/>
          <a:stretch>
            <a:fillRect/>
          </a:stretch>
        </p:blipFill>
        <p:spPr bwMode="auto">
          <a:xfrm>
            <a:off x="4716463" y="1844675"/>
            <a:ext cx="4067175" cy="40005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cs-CZ"/>
              <a:t>Lineární CCD</a:t>
            </a:r>
          </a:p>
        </p:txBody>
      </p:sp>
      <p:sp>
        <p:nvSpPr>
          <p:cNvPr id="23554" name="Rectangle 3"/>
          <p:cNvSpPr>
            <a:spLocks noGrp="1" noChangeArrowheads="1"/>
          </p:cNvSpPr>
          <p:nvPr>
            <p:ph type="body" idx="1"/>
          </p:nvPr>
        </p:nvSpPr>
        <p:spPr/>
        <p:txBody>
          <a:bodyPr/>
          <a:lstStyle/>
          <a:p>
            <a:pPr eaLnBrk="1" hangingPunct="1">
              <a:lnSpc>
                <a:spcPct val="90000"/>
              </a:lnSpc>
            </a:pPr>
            <a:r>
              <a:rPr lang="cs-CZ" sz="1800" dirty="0"/>
              <a:t>Výše uvedený popis odpovídá fungování </a:t>
            </a:r>
            <a:r>
              <a:rPr lang="cs-CZ" sz="1800" b="1" dirty="0"/>
              <a:t>lineárního CCD </a:t>
            </a:r>
            <a:r>
              <a:rPr lang="cs-CZ" sz="1800" dirty="0"/>
              <a:t>snímače</a:t>
            </a:r>
          </a:p>
          <a:p>
            <a:pPr eaLnBrk="1" hangingPunct="1">
              <a:lnSpc>
                <a:spcPct val="90000"/>
              </a:lnSpc>
            </a:pPr>
            <a:r>
              <a:rPr lang="cs-CZ" sz="1800" dirty="0"/>
              <a:t>Lineární snímač obsahuje pouze </a:t>
            </a:r>
            <a:r>
              <a:rPr lang="cs-CZ" sz="1800" b="1" dirty="0"/>
              <a:t>jednu řadu pixelů</a:t>
            </a:r>
          </a:p>
          <a:p>
            <a:pPr eaLnBrk="1" hangingPunct="1">
              <a:lnSpc>
                <a:spcPct val="90000"/>
              </a:lnSpc>
            </a:pPr>
            <a:r>
              <a:rPr lang="cs-CZ" sz="1800" dirty="0"/>
              <a:t>Tento typ snímače se používá v zařízeních, kde stačí pouze jednorozměrný obraz (posloupnost jasu pixelů v jednom řádku) – např. čtečky čárového kódu</a:t>
            </a:r>
          </a:p>
          <a:p>
            <a:pPr eaLnBrk="1" hangingPunct="1">
              <a:lnSpc>
                <a:spcPct val="90000"/>
              </a:lnSpc>
            </a:pPr>
            <a:r>
              <a:rPr lang="cs-CZ" sz="1800" dirty="0"/>
              <a:t>Snímání druhého rozměru může být realizováno posuvem snímaného obrazu (postupně snímáme jednotlivé řádky posouvajícího se obrazu) - </a:t>
            </a:r>
            <a:r>
              <a:rPr lang="cs-CZ" sz="1800" b="1" dirty="0"/>
              <a:t>fax</a:t>
            </a:r>
          </a:p>
          <a:p>
            <a:pPr eaLnBrk="1" hangingPunct="1">
              <a:lnSpc>
                <a:spcPct val="90000"/>
              </a:lnSpc>
            </a:pPr>
            <a:r>
              <a:rPr lang="cs-CZ" sz="1800" dirty="0"/>
              <a:t>nebo posuvem snímače nad nehybným obrazem – </a:t>
            </a:r>
            <a:r>
              <a:rPr lang="cs-CZ" sz="1800" b="1" dirty="0"/>
              <a:t>scanner</a:t>
            </a:r>
          </a:p>
          <a:p>
            <a:pPr eaLnBrk="1" hangingPunct="1">
              <a:lnSpc>
                <a:spcPct val="90000"/>
              </a:lnSpc>
            </a:pPr>
            <a:endParaRPr lang="cs-CZ" sz="1800" b="1" dirty="0"/>
          </a:p>
          <a:p>
            <a:pPr eaLnBrk="1" hangingPunct="1">
              <a:lnSpc>
                <a:spcPct val="90000"/>
              </a:lnSpc>
            </a:pPr>
            <a:r>
              <a:rPr lang="cs-CZ" sz="1800" dirty="0"/>
              <a:t>Na rozdíl od plošného CCD snímače </a:t>
            </a:r>
            <a:r>
              <a:rPr lang="cs-CZ" sz="1800" b="1" dirty="0"/>
              <a:t>není potřeba </a:t>
            </a:r>
            <a:r>
              <a:rPr lang="cs-CZ" sz="1800" dirty="0"/>
              <a:t>promítat obraz na snímač </a:t>
            </a:r>
            <a:r>
              <a:rPr lang="cs-CZ" sz="1800" b="1" dirty="0"/>
              <a:t>objektivem</a:t>
            </a:r>
          </a:p>
          <a:p>
            <a:pPr eaLnBrk="1" hangingPunct="1">
              <a:lnSpc>
                <a:spcPct val="90000"/>
              </a:lnSpc>
            </a:pPr>
            <a:r>
              <a:rPr lang="cs-CZ" sz="1800" dirty="0"/>
              <a:t>Řešení s lineárním snímačem pro snímaní statických obrázku je tedy levnější, protože optika je dnes obvykle dražší než samotný snímač</a:t>
            </a:r>
          </a:p>
          <a:p>
            <a:pPr eaLnBrk="1" hangingPunct="1">
              <a:lnSpc>
                <a:spcPct val="90000"/>
              </a:lnSpc>
            </a:pPr>
            <a:r>
              <a:rPr lang="cs-CZ" sz="1800" dirty="0"/>
              <a:t>Snímat jdou ale právě pouze statické obrázky – Při postupném posuvu snímače nebo předlohy a snímání jednotlivých řádků jsou neměnné</a:t>
            </a:r>
          </a:p>
          <a:p>
            <a:pPr eaLnBrk="1" hangingPunct="1">
              <a:lnSpc>
                <a:spcPct val="90000"/>
              </a:lnSpc>
            </a:pPr>
            <a:r>
              <a:rPr lang="cs-CZ" sz="1800" dirty="0"/>
              <a:t>Ve fotoaparátech nebo kamerách je tento typ snímače nepoužitelný</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cs-CZ"/>
              <a:t>Plošné CCD</a:t>
            </a:r>
          </a:p>
        </p:txBody>
      </p:sp>
      <p:sp>
        <p:nvSpPr>
          <p:cNvPr id="24578" name="Rectangle 3"/>
          <p:cNvSpPr>
            <a:spLocks noGrp="1" noChangeArrowheads="1"/>
          </p:cNvSpPr>
          <p:nvPr>
            <p:ph type="body" idx="1"/>
          </p:nvPr>
        </p:nvSpPr>
        <p:spPr>
          <a:xfrm>
            <a:off x="457200" y="1628800"/>
            <a:ext cx="8229600" cy="4411662"/>
          </a:xfrm>
        </p:spPr>
        <p:txBody>
          <a:bodyPr/>
          <a:lstStyle/>
          <a:p>
            <a:pPr eaLnBrk="1" hangingPunct="1"/>
            <a:r>
              <a:rPr lang="cs-CZ" sz="1700" dirty="0"/>
              <a:t>V kamerách a digitální fotoaparátech je potřeba sejmout celý snímek naráz pomocí </a:t>
            </a:r>
            <a:r>
              <a:rPr lang="cs-CZ" sz="1700" b="1" dirty="0"/>
              <a:t>plošného CCD </a:t>
            </a:r>
            <a:r>
              <a:rPr lang="cs-CZ" sz="1700" dirty="0"/>
              <a:t>snímače</a:t>
            </a:r>
          </a:p>
          <a:p>
            <a:pPr eaLnBrk="1" hangingPunct="1"/>
            <a:r>
              <a:rPr lang="cs-CZ" sz="1700" dirty="0"/>
              <a:t>Plošné CCD vznikne spojením mnoha řad lineárních CCD na jediném čipu.</a:t>
            </a:r>
          </a:p>
          <a:p>
            <a:pPr eaLnBrk="1" hangingPunct="1"/>
            <a:r>
              <a:rPr lang="cs-CZ" sz="1700" dirty="0"/>
              <a:t>Obraz na CCD je </a:t>
            </a:r>
            <a:r>
              <a:rPr lang="cs-CZ" sz="1700" b="1" dirty="0"/>
              <a:t>promítán</a:t>
            </a:r>
            <a:r>
              <a:rPr lang="cs-CZ" sz="1700" dirty="0"/>
              <a:t> </a:t>
            </a:r>
            <a:r>
              <a:rPr lang="cs-CZ" sz="1700" b="1" dirty="0"/>
              <a:t>objektivem</a:t>
            </a:r>
          </a:p>
          <a:p>
            <a:pPr eaLnBrk="1" hangingPunct="1"/>
            <a:r>
              <a:rPr lang="cs-CZ" sz="1700" dirty="0"/>
              <a:t>Na konci jednotlivých řad náboje vstupují ovšem do dalšího lineárního CCD, které je k řadám kolmé, funguje pouze jako „posunovač“ a tímto CCD teprve postupují k jedinému snímači</a:t>
            </a:r>
          </a:p>
          <a:p>
            <a:pPr eaLnBrk="1" hangingPunct="1"/>
            <a:r>
              <a:rPr lang="cs-CZ" sz="1700" dirty="0"/>
              <a:t>Získání obrazového signálu z 10 </a:t>
            </a:r>
            <a:r>
              <a:rPr lang="cs-CZ" sz="1700" dirty="0" err="1"/>
              <a:t>Mpx</a:t>
            </a:r>
            <a:r>
              <a:rPr lang="cs-CZ" sz="1700" dirty="0"/>
              <a:t> snímače tímto způsobem vyžaduje 10 milionů postupných měření hodnoty náboje a to je velmi pomalé</a:t>
            </a:r>
          </a:p>
          <a:p>
            <a:pPr eaLnBrk="1" hangingPunct="1"/>
            <a:r>
              <a:rPr lang="cs-CZ" sz="1700" dirty="0"/>
              <a:t>Pokud chceme získat několik snímku za sekundu je třeba použít rychlý plošný snímač, který měří paralelně  hodnotu náboje vystupujícího na konci všech řádků současně (nikdy však hodnotu  náboje všech buněk na celém snímači)</a:t>
            </a:r>
          </a:p>
          <a:p>
            <a:pPr eaLnBrk="1" hangingPunct="1"/>
            <a:r>
              <a:rPr lang="cs-CZ" sz="1700" dirty="0"/>
              <a:t>Takové snímače jsou dražší a musí být přesně </a:t>
            </a:r>
            <a:r>
              <a:rPr lang="cs-CZ" sz="1700" dirty="0" err="1"/>
              <a:t>zkalibrované</a:t>
            </a:r>
            <a:r>
              <a:rPr lang="cs-CZ" sz="1700" dirty="0"/>
              <a:t>, aby měření hodnot výstupu jednoho řádku nevykazovalo stálou kladnou odchylku a na jiném řádku naopak stálou zápornou – některé celé řádky obrazu by se jevily tmavší a jiné světlejší </a:t>
            </a:r>
          </a:p>
          <a:p>
            <a:pPr eaLnBrk="1" hangingPunct="1"/>
            <a:r>
              <a:rPr lang="cs-CZ" sz="1700" dirty="0"/>
              <a:t>U pomalého plošného CCD je každý náboj z libovolného postupně změřen stejným převodníkem, takže  k nerovnoměrnostem při měření nemůže docházet</a:t>
            </a:r>
          </a:p>
          <a:p>
            <a:pPr eaLnBrk="1" hangingPunct="1">
              <a:lnSpc>
                <a:spcPct val="80000"/>
              </a:lnSpc>
              <a:buFont typeface="Wingdings" pitchFamily="2" charset="2"/>
              <a:buNone/>
            </a:pPr>
            <a:endParaRPr lang="cs-CZ"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cs-CZ"/>
              <a:t>Pomalý plošný CCD snímač</a:t>
            </a:r>
          </a:p>
        </p:txBody>
      </p:sp>
      <p:pic>
        <p:nvPicPr>
          <p:cNvPr id="25602" name="Picture 4" descr="770px-Plošné_CCD"/>
          <p:cNvPicPr>
            <a:picLocks noChangeAspect="1" noChangeArrowheads="1"/>
          </p:cNvPicPr>
          <p:nvPr/>
        </p:nvPicPr>
        <p:blipFill>
          <a:blip r:embed="rId2"/>
          <a:srcRect/>
          <a:stretch>
            <a:fillRect/>
          </a:stretch>
        </p:blipFill>
        <p:spPr bwMode="auto">
          <a:xfrm>
            <a:off x="1187450" y="1341438"/>
            <a:ext cx="6697663" cy="5219700"/>
          </a:xfrm>
          <a:prstGeom prst="rect">
            <a:avLst/>
          </a:prstGeom>
          <a:noFill/>
          <a:ln w="9525">
            <a:noFill/>
            <a:miter lim="800000"/>
            <a:headEnd/>
            <a:tailEnd/>
          </a:ln>
        </p:spPr>
      </p:pic>
      <p:sp>
        <p:nvSpPr>
          <p:cNvPr id="2" name="TextovéPole 1">
            <a:extLst>
              <a:ext uri="{FF2B5EF4-FFF2-40B4-BE49-F238E27FC236}">
                <a16:creationId xmlns:a16="http://schemas.microsoft.com/office/drawing/2014/main" id="{244FB2AE-148B-4AF3-8856-28CA3D3EB4D6}"/>
              </a:ext>
            </a:extLst>
          </p:cNvPr>
          <p:cNvSpPr txBox="1"/>
          <p:nvPr/>
        </p:nvSpPr>
        <p:spPr>
          <a:xfrm>
            <a:off x="251520" y="2636838"/>
            <a:ext cx="5760640" cy="2031325"/>
          </a:xfrm>
          <a:prstGeom prst="rect">
            <a:avLst/>
          </a:prstGeom>
          <a:solidFill>
            <a:schemeClr val="accent1">
              <a:lumMod val="20000"/>
              <a:lumOff val="80000"/>
            </a:schemeClr>
          </a:solidFill>
        </p:spPr>
        <p:txBody>
          <a:bodyPr wrap="square" rtlCol="0">
            <a:spAutoFit/>
          </a:bodyPr>
          <a:lstStyle/>
          <a:p>
            <a:r>
              <a:rPr lang="cs-CZ" dirty="0"/>
              <a:t>Náboj jednotlivých řádků se posouvá směrem dolů. Náboje z nejnižšího řádku se vysunou ze snímače do lineárního „posunovače“. Náboj jednotlivých buněk je pak tímto posunovačem posouván doprava směrem k „měřiči náboje“. Potom, co je náboj všech buněk řádku vysunut ven a změřen, posune náboj ve všech řádcích opět o řádek níž</a:t>
            </a:r>
          </a:p>
        </p:txBody>
      </p:sp>
      <p:cxnSp>
        <p:nvCxnSpPr>
          <p:cNvPr id="4" name="Přímá spojnice se šipkou 3">
            <a:extLst>
              <a:ext uri="{FF2B5EF4-FFF2-40B4-BE49-F238E27FC236}">
                <a16:creationId xmlns:a16="http://schemas.microsoft.com/office/drawing/2014/main" id="{3C86C341-3987-48FC-8CC9-DAB8FFA426B1}"/>
              </a:ext>
            </a:extLst>
          </p:cNvPr>
          <p:cNvCxnSpPr/>
          <p:nvPr/>
        </p:nvCxnSpPr>
        <p:spPr>
          <a:xfrm>
            <a:off x="2051720" y="3429000"/>
            <a:ext cx="1008112" cy="223224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Přímá spojnice se šipkou 5">
            <a:extLst>
              <a:ext uri="{FF2B5EF4-FFF2-40B4-BE49-F238E27FC236}">
                <a16:creationId xmlns:a16="http://schemas.microsoft.com/office/drawing/2014/main" id="{417C7C26-82A9-429A-904C-D1D46EBCF2D0}"/>
              </a:ext>
            </a:extLst>
          </p:cNvPr>
          <p:cNvCxnSpPr/>
          <p:nvPr/>
        </p:nvCxnSpPr>
        <p:spPr>
          <a:xfrm>
            <a:off x="1475656" y="3951288"/>
            <a:ext cx="5832648" cy="15659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cs-CZ"/>
              <a:t>Základní parametry CCD</a:t>
            </a:r>
          </a:p>
        </p:txBody>
      </p:sp>
      <p:sp>
        <p:nvSpPr>
          <p:cNvPr id="26626" name="Rectangle 3"/>
          <p:cNvSpPr>
            <a:spLocks noGrp="1" noChangeArrowheads="1"/>
          </p:cNvSpPr>
          <p:nvPr>
            <p:ph type="body" idx="1"/>
          </p:nvPr>
        </p:nvSpPr>
        <p:spPr/>
        <p:txBody>
          <a:bodyPr/>
          <a:lstStyle/>
          <a:p>
            <a:pPr eaLnBrk="1" hangingPunct="1">
              <a:lnSpc>
                <a:spcPct val="80000"/>
              </a:lnSpc>
            </a:pPr>
            <a:r>
              <a:rPr lang="cs-CZ" sz="1800" dirty="0"/>
              <a:t>Rozměr </a:t>
            </a:r>
          </a:p>
          <a:p>
            <a:pPr lvl="1" eaLnBrk="1" hangingPunct="1"/>
            <a:r>
              <a:rPr lang="cs-CZ" sz="1800" dirty="0"/>
              <a:t>Obvykle udávaný </a:t>
            </a:r>
            <a:r>
              <a:rPr lang="en-US" sz="1800" dirty="0" err="1"/>
              <a:t>jako</a:t>
            </a:r>
            <a:r>
              <a:rPr lang="en-US" sz="1800" dirty="0"/>
              <a:t> </a:t>
            </a:r>
            <a:r>
              <a:rPr lang="cs-CZ" sz="1800" dirty="0"/>
              <a:t>úhlopříčka v palcích nebo zlomcích palce (např. 1/3</a:t>
            </a:r>
            <a:r>
              <a:rPr lang="en-US" sz="1800" dirty="0"/>
              <a:t>”</a:t>
            </a:r>
            <a:r>
              <a:rPr lang="cs-CZ" sz="1800" dirty="0"/>
              <a:t>, 1/2“, 3/4“ </a:t>
            </a:r>
            <a:r>
              <a:rPr lang="en-US" sz="1800" dirty="0"/>
              <a:t>)</a:t>
            </a:r>
            <a:endParaRPr lang="cs-CZ" sz="1800" dirty="0"/>
          </a:p>
          <a:p>
            <a:pPr lvl="1" eaLnBrk="1" hangingPunct="1"/>
            <a:r>
              <a:rPr lang="cs-CZ" sz="1800" dirty="0"/>
              <a:t>Rozměr snímače má </a:t>
            </a:r>
            <a:r>
              <a:rPr lang="cs-CZ" sz="1800" b="1" dirty="0"/>
              <a:t>zásadní vliv na kvalitu </a:t>
            </a:r>
            <a:r>
              <a:rPr lang="cs-CZ" sz="1800" dirty="0"/>
              <a:t>výsledné fotografie, především na šum, dynamický rozsah, přesnost převodu</a:t>
            </a:r>
          </a:p>
          <a:p>
            <a:pPr lvl="1" eaLnBrk="1" hangingPunct="1"/>
            <a:r>
              <a:rPr lang="cs-CZ" sz="1800" dirty="0"/>
              <a:t>Na velký snímač lze snáze vykreslit objektivem kvalitní kresbu</a:t>
            </a:r>
          </a:p>
          <a:p>
            <a:pPr lvl="1" eaLnBrk="1" hangingPunct="1"/>
            <a:r>
              <a:rPr lang="cs-CZ" sz="1800" dirty="0"/>
              <a:t>Čím větší je každý jednotlivý pixel, tím víc na něj dopadne světla a tím kvalitnější informaci poskytne k dalšímu zpracování</a:t>
            </a:r>
          </a:p>
          <a:p>
            <a:pPr lvl="1" eaLnBrk="1" hangingPunct="1"/>
            <a:r>
              <a:rPr lang="cs-CZ" sz="1800" dirty="0"/>
              <a:t>Snímky pořízené malým snímačem obvykle trpí řadou obrazových vad</a:t>
            </a:r>
          </a:p>
          <a:p>
            <a:pPr lvl="1" eaLnBrk="1" hangingPunct="1"/>
            <a:r>
              <a:rPr lang="cs-CZ" sz="1800" dirty="0"/>
              <a:t>Digitální zrcadlovky používají velké snímače (např 36x24 mm)</a:t>
            </a:r>
          </a:p>
          <a:p>
            <a:pPr lvl="1" eaLnBrk="1" hangingPunct="1"/>
            <a:r>
              <a:rPr lang="cs-CZ" sz="1800" dirty="0"/>
              <a:t>Celá plocha snímače nemusí použita k získání obrazových dat</a:t>
            </a:r>
          </a:p>
          <a:p>
            <a:pPr lvl="1" eaLnBrk="1" hangingPunct="1"/>
            <a:r>
              <a:rPr lang="cs-CZ" sz="1800" dirty="0"/>
              <a:t>Některé fotoaparáty a kamery používají relativně velký snímač, ale obrazová data používají pouze z jeho středu, protože na okrajích snímače nedokáže objektiv vykreslit dostatečně ostrý obraz a data z okrajů snímače se použijí pouze například k digitální stabilizaci obrazu </a:t>
            </a:r>
          </a:p>
          <a:p>
            <a:pPr eaLnBrk="1" hangingPunct="1">
              <a:lnSpc>
                <a:spcPct val="80000"/>
              </a:lnSpc>
            </a:pPr>
            <a:endParaRPr lang="cs-CZ" sz="1800" dirty="0"/>
          </a:p>
          <a:p>
            <a:pPr eaLnBrk="1" hangingPunct="1">
              <a:lnSpc>
                <a:spcPct val="80000"/>
              </a:lnSpc>
            </a:pPr>
            <a:endParaRPr lang="cs-CZ"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97A93D6-428C-44E0-85ED-5180D79A94EA}"/>
              </a:ext>
            </a:extLst>
          </p:cNvPr>
          <p:cNvSpPr>
            <a:spLocks noGrp="1"/>
          </p:cNvSpPr>
          <p:nvPr>
            <p:ph type="title"/>
          </p:nvPr>
        </p:nvSpPr>
        <p:spPr/>
        <p:txBody>
          <a:bodyPr/>
          <a:lstStyle/>
          <a:p>
            <a:r>
              <a:rPr lang="cs-CZ" dirty="0"/>
              <a:t>Základní parametry CCD</a:t>
            </a:r>
          </a:p>
        </p:txBody>
      </p:sp>
      <p:pic>
        <p:nvPicPr>
          <p:cNvPr id="5" name="Zástupný obsah 4">
            <a:extLst>
              <a:ext uri="{FF2B5EF4-FFF2-40B4-BE49-F238E27FC236}">
                <a16:creationId xmlns:a16="http://schemas.microsoft.com/office/drawing/2014/main" id="{3B6B44B0-F407-44B2-8C3A-2A0ECFB926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44502"/>
            <a:ext cx="8229600" cy="3761184"/>
          </a:xfrm>
        </p:spPr>
      </p:pic>
      <p:sp>
        <p:nvSpPr>
          <p:cNvPr id="6" name="TextovéPole 5">
            <a:extLst>
              <a:ext uri="{FF2B5EF4-FFF2-40B4-BE49-F238E27FC236}">
                <a16:creationId xmlns:a16="http://schemas.microsoft.com/office/drawing/2014/main" id="{95A2C591-EBFE-4382-8A65-4457F003C6E6}"/>
              </a:ext>
            </a:extLst>
          </p:cNvPr>
          <p:cNvSpPr txBox="1"/>
          <p:nvPr/>
        </p:nvSpPr>
        <p:spPr>
          <a:xfrm>
            <a:off x="2123728" y="5535433"/>
            <a:ext cx="5700724" cy="1200329"/>
          </a:xfrm>
          <a:prstGeom prst="rect">
            <a:avLst/>
          </a:prstGeom>
          <a:solidFill>
            <a:schemeClr val="accent1">
              <a:lumMod val="20000"/>
              <a:lumOff val="80000"/>
            </a:schemeClr>
          </a:solidFill>
        </p:spPr>
        <p:txBody>
          <a:bodyPr wrap="square" rtlCol="0">
            <a:spAutoFit/>
          </a:bodyPr>
          <a:lstStyle/>
          <a:p>
            <a:r>
              <a:rPr lang="cs-CZ" b="1" dirty="0" err="1"/>
              <a:t>Crop</a:t>
            </a:r>
            <a:r>
              <a:rPr lang="cs-CZ" b="1" dirty="0"/>
              <a:t> </a:t>
            </a:r>
            <a:r>
              <a:rPr lang="cs-CZ" b="1" dirty="0" err="1"/>
              <a:t>factor</a:t>
            </a:r>
            <a:r>
              <a:rPr lang="cs-CZ" b="1" dirty="0"/>
              <a:t> </a:t>
            </a:r>
            <a:r>
              <a:rPr lang="cs-CZ" dirty="0"/>
              <a:t>udává, kolikrát je strana snímače kratší než, než šířka Full </a:t>
            </a:r>
            <a:r>
              <a:rPr lang="cs-CZ" dirty="0" err="1"/>
              <a:t>Frame</a:t>
            </a:r>
            <a:r>
              <a:rPr lang="cs-CZ" dirty="0"/>
              <a:t> snímače</a:t>
            </a:r>
          </a:p>
          <a:p>
            <a:r>
              <a:rPr lang="cs-CZ" b="1" dirty="0"/>
              <a:t>Full </a:t>
            </a:r>
            <a:r>
              <a:rPr lang="cs-CZ" b="1" dirty="0" err="1"/>
              <a:t>Frame</a:t>
            </a:r>
            <a:r>
              <a:rPr lang="cs-CZ" b="1" dirty="0"/>
              <a:t> </a:t>
            </a:r>
            <a:r>
              <a:rPr lang="cs-CZ" dirty="0"/>
              <a:t>snímač má stejné rozměry jako klasický kinofilm u analogové fotografie</a:t>
            </a:r>
          </a:p>
        </p:txBody>
      </p:sp>
    </p:spTree>
    <p:extLst>
      <p:ext uri="{BB962C8B-B14F-4D97-AF65-F5344CB8AC3E}">
        <p14:creationId xmlns:p14="http://schemas.microsoft.com/office/powerpoint/2010/main" val="180494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BEFC62B-2416-48B5-9AFE-AD90BD3DF49E}"/>
              </a:ext>
            </a:extLst>
          </p:cNvPr>
          <p:cNvSpPr>
            <a:spLocks noGrp="1"/>
          </p:cNvSpPr>
          <p:nvPr>
            <p:ph type="title"/>
          </p:nvPr>
        </p:nvSpPr>
        <p:spPr/>
        <p:txBody>
          <a:bodyPr/>
          <a:lstStyle/>
          <a:p>
            <a:r>
              <a:rPr lang="cs-CZ" dirty="0"/>
              <a:t>Základní parametry CCD</a:t>
            </a:r>
          </a:p>
        </p:txBody>
      </p:sp>
      <p:sp>
        <p:nvSpPr>
          <p:cNvPr id="3" name="Zástupný obsah 2">
            <a:extLst>
              <a:ext uri="{FF2B5EF4-FFF2-40B4-BE49-F238E27FC236}">
                <a16:creationId xmlns:a16="http://schemas.microsoft.com/office/drawing/2014/main" id="{C45681A2-CD95-41E4-BC4D-A3F2FFC6B4E1}"/>
              </a:ext>
            </a:extLst>
          </p:cNvPr>
          <p:cNvSpPr>
            <a:spLocks noGrp="1"/>
          </p:cNvSpPr>
          <p:nvPr>
            <p:ph idx="1"/>
          </p:nvPr>
        </p:nvSpPr>
        <p:spPr>
          <a:xfrm>
            <a:off x="457200" y="1719262"/>
            <a:ext cx="8229600" cy="4950097"/>
          </a:xfrm>
        </p:spPr>
        <p:txBody>
          <a:bodyPr/>
          <a:lstStyle/>
          <a:p>
            <a:pPr eaLnBrk="1" hangingPunct="1">
              <a:lnSpc>
                <a:spcPct val="80000"/>
              </a:lnSpc>
            </a:pPr>
            <a:r>
              <a:rPr lang="cs-CZ" sz="1800" b="1" dirty="0"/>
              <a:t>Poměr stran </a:t>
            </a:r>
            <a:r>
              <a:rPr lang="cs-CZ" sz="1800" dirty="0"/>
              <a:t>(vyrábí se typy 4:3, 3:2, 16:9)</a:t>
            </a:r>
          </a:p>
          <a:p>
            <a:pPr lvl="1" eaLnBrk="1" hangingPunct="1"/>
            <a:r>
              <a:rPr lang="cs-CZ" sz="1800" dirty="0"/>
              <a:t>Přestože dnes naprostá většina displejů má poměr stran 16:9 a fotografie na papír se standardně dělají s poměrem stran 3:2, má z nepochopitelných důvodů většina vyráběných snímače stále ještě poměr stran 4:3</a:t>
            </a:r>
          </a:p>
          <a:p>
            <a:pPr eaLnBrk="1" hangingPunct="1">
              <a:lnSpc>
                <a:spcPct val="80000"/>
              </a:lnSpc>
            </a:pPr>
            <a:endParaRPr lang="cs-CZ" sz="1800" dirty="0"/>
          </a:p>
          <a:p>
            <a:pPr eaLnBrk="1" hangingPunct="1">
              <a:lnSpc>
                <a:spcPct val="80000"/>
              </a:lnSpc>
            </a:pPr>
            <a:r>
              <a:rPr lang="cs-CZ" sz="1800" b="1" dirty="0"/>
              <a:t>Rozlišení snímače - počet pixelů</a:t>
            </a:r>
          </a:p>
          <a:p>
            <a:pPr lvl="1" eaLnBrk="1" hangingPunct="1"/>
            <a:r>
              <a:rPr lang="cs-CZ" sz="1800" dirty="0"/>
              <a:t>Udáváno v </a:t>
            </a:r>
            <a:r>
              <a:rPr lang="cs-CZ" sz="1800" dirty="0" err="1"/>
              <a:t>Megapixelech</a:t>
            </a:r>
            <a:r>
              <a:rPr lang="cs-CZ" sz="1800" dirty="0"/>
              <a:t> – </a:t>
            </a:r>
            <a:r>
              <a:rPr lang="cs-CZ" sz="1800" dirty="0" err="1"/>
              <a:t>Mpx</a:t>
            </a:r>
            <a:endParaRPr lang="cs-CZ" sz="1800" dirty="0"/>
          </a:p>
          <a:p>
            <a:pPr lvl="1" eaLnBrk="1" hangingPunct="1"/>
            <a:r>
              <a:rPr lang="cs-CZ" sz="1800" dirty="0"/>
              <a:t>Detailní rozlišení udáváno v počtech pixelu na jednom řádku x počet řádků (např. 4000 x 3000 </a:t>
            </a:r>
            <a:r>
              <a:rPr lang="cs-CZ" sz="1800" dirty="0" err="1"/>
              <a:t>px</a:t>
            </a:r>
            <a:r>
              <a:rPr lang="cs-CZ" sz="1800" dirty="0"/>
              <a:t>)</a:t>
            </a:r>
          </a:p>
          <a:p>
            <a:pPr lvl="1" eaLnBrk="1" hangingPunct="1"/>
            <a:r>
              <a:rPr lang="cs-CZ" sz="1800" dirty="0"/>
              <a:t>Více </a:t>
            </a:r>
            <a:r>
              <a:rPr lang="cs-CZ" sz="1800" dirty="0" err="1"/>
              <a:t>megapixelů</a:t>
            </a:r>
            <a:r>
              <a:rPr lang="cs-CZ" sz="1800" dirty="0"/>
              <a:t> – více obrazových dat</a:t>
            </a:r>
          </a:p>
          <a:p>
            <a:pPr lvl="1" eaLnBrk="1" hangingPunct="1"/>
            <a:r>
              <a:rPr lang="cs-CZ" sz="1800" dirty="0"/>
              <a:t>Snímač s vyšším rozlišením nemusí poskytovat lepší snímky – záleží také na tom, jak kvalitní obraz na něj vykreslí objektiv a jak přesně ho nakonec převedeme na čísla</a:t>
            </a:r>
          </a:p>
          <a:p>
            <a:pPr lvl="1" eaLnBrk="1" hangingPunct="1"/>
            <a:r>
              <a:rPr lang="cs-CZ" sz="1800" dirty="0"/>
              <a:t>Ze snímače s vysokým rozlišením získáme „hodně čísel“ – teď jde ještě o to, jak jsou tyto hodnoty „kvalitní“</a:t>
            </a:r>
          </a:p>
          <a:p>
            <a:endParaRPr lang="cs-CZ" dirty="0"/>
          </a:p>
        </p:txBody>
      </p:sp>
    </p:spTree>
    <p:extLst>
      <p:ext uri="{BB962C8B-B14F-4D97-AF65-F5344CB8AC3E}">
        <p14:creationId xmlns:p14="http://schemas.microsoft.com/office/powerpoint/2010/main" val="262230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0BF6D72-980D-4C71-B858-D421319A4C97}"/>
              </a:ext>
            </a:extLst>
          </p:cNvPr>
          <p:cNvSpPr>
            <a:spLocks noGrp="1"/>
          </p:cNvSpPr>
          <p:nvPr>
            <p:ph type="title"/>
          </p:nvPr>
        </p:nvSpPr>
        <p:spPr/>
        <p:txBody>
          <a:bodyPr/>
          <a:lstStyle/>
          <a:p>
            <a:r>
              <a:rPr lang="cs-CZ" dirty="0"/>
              <a:t>Základní parametry CCD </a:t>
            </a:r>
          </a:p>
        </p:txBody>
      </p:sp>
      <p:sp>
        <p:nvSpPr>
          <p:cNvPr id="3" name="Zástupný obsah 2">
            <a:extLst>
              <a:ext uri="{FF2B5EF4-FFF2-40B4-BE49-F238E27FC236}">
                <a16:creationId xmlns:a16="http://schemas.microsoft.com/office/drawing/2014/main" id="{5B900671-E92A-49A0-A121-A664066C40E0}"/>
              </a:ext>
            </a:extLst>
          </p:cNvPr>
          <p:cNvSpPr>
            <a:spLocks noGrp="1"/>
          </p:cNvSpPr>
          <p:nvPr>
            <p:ph idx="1"/>
          </p:nvPr>
        </p:nvSpPr>
        <p:spPr>
          <a:xfrm>
            <a:off x="457200" y="1719262"/>
            <a:ext cx="8229600" cy="4806081"/>
          </a:xfrm>
        </p:spPr>
        <p:txBody>
          <a:bodyPr/>
          <a:lstStyle/>
          <a:p>
            <a:pPr eaLnBrk="1" hangingPunct="1"/>
            <a:r>
              <a:rPr lang="cs-CZ" sz="1800" b="1" dirty="0"/>
              <a:t>Přesnost AD převodu</a:t>
            </a:r>
          </a:p>
          <a:p>
            <a:pPr lvl="1" eaLnBrk="1" hangingPunct="1"/>
            <a:r>
              <a:rPr lang="cs-CZ" sz="1800" dirty="0"/>
              <a:t>Výstup CCD snímače je analogový (ven vyleze elektrický náboj)</a:t>
            </a:r>
          </a:p>
          <a:p>
            <a:pPr lvl="1" eaLnBrk="1" hangingPunct="1"/>
            <a:r>
              <a:rPr lang="cs-CZ" sz="1800" dirty="0"/>
              <a:t>Změřená hodnota náboje je následně převedena na digitální informaci</a:t>
            </a:r>
          </a:p>
          <a:p>
            <a:pPr lvl="1" eaLnBrk="1" hangingPunct="1"/>
            <a:r>
              <a:rPr lang="cs-CZ" sz="1800" dirty="0"/>
              <a:t>Hodnota jasu pixelu je pak reprezentována jako několikabitové číslo – právě počet bitů bývá různý</a:t>
            </a:r>
          </a:p>
          <a:p>
            <a:pPr lvl="1" eaLnBrk="1" hangingPunct="1"/>
            <a:r>
              <a:rPr lang="cs-CZ" sz="1800" dirty="0"/>
              <a:t>Čím je CCD snímač kvalitnější, tím více různých hodnot jasu dokáže rozeznat </a:t>
            </a:r>
          </a:p>
          <a:p>
            <a:pPr lvl="1" eaLnBrk="1" hangingPunct="1"/>
            <a:r>
              <a:rPr lang="cs-CZ" sz="1800" dirty="0"/>
              <a:t>8-bitová přesnost je dnes nedostatečná, protože získané hodnoty je třeba transformovat do </a:t>
            </a:r>
            <a:r>
              <a:rPr lang="cs-CZ" sz="1800" dirty="0" err="1"/>
              <a:t>sRGB</a:t>
            </a:r>
            <a:r>
              <a:rPr lang="cs-CZ" sz="1800" dirty="0"/>
              <a:t> barevného prostoru pomocí </a:t>
            </a:r>
            <a:r>
              <a:rPr lang="cs-CZ" sz="1800" dirty="0" err="1"/>
              <a:t>Gamma</a:t>
            </a:r>
            <a:r>
              <a:rPr lang="cs-CZ" sz="1800" dirty="0"/>
              <a:t> (2,2) křivky</a:t>
            </a:r>
          </a:p>
          <a:p>
            <a:pPr lvl="1" eaLnBrk="1" hangingPunct="1"/>
            <a:r>
              <a:rPr lang="cs-CZ" sz="1800" dirty="0"/>
              <a:t>Digitální zrcadlovky vyjádří jas pixelu 16-bitovou hodnotou</a:t>
            </a:r>
          </a:p>
          <a:p>
            <a:pPr lvl="1" eaLnBrk="1" hangingPunct="1"/>
            <a:r>
              <a:rPr lang="cs-CZ" sz="1800" dirty="0"/>
              <a:t>Kvalitní kompaktní fotoaparáty vyjádří jas pixelu 14-bitovou hodnotou</a:t>
            </a:r>
          </a:p>
          <a:p>
            <a:pPr lvl="1" eaLnBrk="1" hangingPunct="1"/>
            <a:r>
              <a:rPr lang="cs-CZ" sz="1800" dirty="0"/>
              <a:t>Levné snímače používají pouze 8-bitové nebo 10-bitové hodnoty</a:t>
            </a:r>
          </a:p>
          <a:p>
            <a:pPr lvl="1" eaLnBrk="1" hangingPunct="1"/>
            <a:r>
              <a:rPr lang="cs-CZ" sz="1800" dirty="0"/>
              <a:t>Surová data – několikabitové hodnoty jasu jednotlivých pixelů – lze využít, pokud fotoaparát uloží snímek ve formátu RAW</a:t>
            </a:r>
          </a:p>
          <a:p>
            <a:pPr lvl="1" eaLnBrk="1" hangingPunct="1">
              <a:lnSpc>
                <a:spcPct val="80000"/>
              </a:lnSpc>
            </a:pPr>
            <a:endParaRPr lang="cs-CZ" sz="1800" dirty="0"/>
          </a:p>
          <a:p>
            <a:endParaRPr lang="cs-CZ" dirty="0"/>
          </a:p>
        </p:txBody>
      </p:sp>
    </p:spTree>
    <p:extLst>
      <p:ext uri="{BB962C8B-B14F-4D97-AF65-F5344CB8AC3E}">
        <p14:creationId xmlns:p14="http://schemas.microsoft.com/office/powerpoint/2010/main" val="425606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96F34F0-018E-4B9E-9D3A-9900EC1CC1F2}"/>
              </a:ext>
            </a:extLst>
          </p:cNvPr>
          <p:cNvSpPr>
            <a:spLocks noGrp="1"/>
          </p:cNvSpPr>
          <p:nvPr>
            <p:ph type="title"/>
          </p:nvPr>
        </p:nvSpPr>
        <p:spPr/>
        <p:txBody>
          <a:bodyPr/>
          <a:lstStyle/>
          <a:p>
            <a:r>
              <a:rPr lang="cs-CZ" dirty="0"/>
              <a:t>Základní parametry CCD </a:t>
            </a:r>
          </a:p>
        </p:txBody>
      </p:sp>
      <p:sp>
        <p:nvSpPr>
          <p:cNvPr id="3" name="Zástupný obsah 2">
            <a:extLst>
              <a:ext uri="{FF2B5EF4-FFF2-40B4-BE49-F238E27FC236}">
                <a16:creationId xmlns:a16="http://schemas.microsoft.com/office/drawing/2014/main" id="{F1D24855-B998-4CE0-A383-519DB7968A00}"/>
              </a:ext>
            </a:extLst>
          </p:cNvPr>
          <p:cNvSpPr>
            <a:spLocks noGrp="1"/>
          </p:cNvSpPr>
          <p:nvPr>
            <p:ph idx="1"/>
          </p:nvPr>
        </p:nvSpPr>
        <p:spPr>
          <a:xfrm>
            <a:off x="457200" y="1719262"/>
            <a:ext cx="8435280" cy="4950097"/>
          </a:xfrm>
        </p:spPr>
        <p:txBody>
          <a:bodyPr/>
          <a:lstStyle/>
          <a:p>
            <a:pPr eaLnBrk="1" hangingPunct="1">
              <a:lnSpc>
                <a:spcPct val="80000"/>
              </a:lnSpc>
            </a:pPr>
            <a:r>
              <a:rPr lang="cs-CZ" sz="1800" b="1" dirty="0"/>
              <a:t>Šum</a:t>
            </a:r>
          </a:p>
          <a:p>
            <a:pPr lvl="1" eaLnBrk="1" hangingPunct="1"/>
            <a:r>
              <a:rPr lang="cs-CZ" sz="1600" dirty="0"/>
              <a:t>Vzniká především kvůli tepelné energii, která je schopna excitovat elektrony bez jakéhokoliv působení dopadajících fotonů</a:t>
            </a:r>
          </a:p>
          <a:p>
            <a:pPr lvl="1" eaLnBrk="1" hangingPunct="1"/>
            <a:r>
              <a:rPr lang="cs-CZ" sz="1600" dirty="0"/>
              <a:t>Elektrony mohou být excitovány i vlivem elektromagnetického pole nebo ionizujícího záření</a:t>
            </a:r>
          </a:p>
          <a:p>
            <a:pPr lvl="1" eaLnBrk="1" hangingPunct="1"/>
            <a:r>
              <a:rPr lang="cs-CZ" sz="1600" dirty="0"/>
              <a:t>Takový elektron je přitažen k expoziční elektrodě, a přičítá se tak k hodnotě světelné expozice dané buňky – způsobí zkreslení dat </a:t>
            </a:r>
          </a:p>
          <a:p>
            <a:pPr lvl="1" eaLnBrk="1" hangingPunct="1"/>
            <a:r>
              <a:rPr lang="cs-CZ" sz="1600" dirty="0"/>
              <a:t>Těchto teplem generovaných elektronů vznikne v každé buňce jiný </a:t>
            </a:r>
            <a:r>
              <a:rPr lang="cs-CZ" sz="1600" b="1" dirty="0"/>
              <a:t>náhodný počet</a:t>
            </a:r>
            <a:r>
              <a:rPr lang="cs-CZ" sz="1600" dirty="0"/>
              <a:t> a proto jejich vliv na obraz nelze odstranit</a:t>
            </a:r>
          </a:p>
          <a:p>
            <a:pPr lvl="1" eaLnBrk="1" hangingPunct="1"/>
            <a:r>
              <a:rPr lang="cs-CZ" sz="1600" dirty="0"/>
              <a:t>V každé buňce snímače tedy vzniká jiný </a:t>
            </a:r>
            <a:r>
              <a:rPr lang="cs-CZ" sz="1600" b="1" dirty="0"/>
              <a:t>náhodný počet excitovaných elektronů</a:t>
            </a:r>
          </a:p>
          <a:p>
            <a:pPr lvl="1" eaLnBrk="1" hangingPunct="1"/>
            <a:r>
              <a:rPr lang="cs-CZ" sz="1600" dirty="0"/>
              <a:t>Také v buňkách, na které nedopadlo žádné světlo vzniknou excitované elektrony</a:t>
            </a:r>
          </a:p>
          <a:p>
            <a:pPr lvl="1" eaLnBrk="1" hangingPunct="1"/>
            <a:r>
              <a:rPr lang="cs-CZ" sz="1600" dirty="0"/>
              <a:t>Nejvíce je šum patrný v tmavých plochách – poměr elektronů excitovaných dopadajícím světlem a náhodně excitovaných elektronů je zde nepříznivý</a:t>
            </a:r>
          </a:p>
          <a:p>
            <a:pPr lvl="1" eaLnBrk="1" hangingPunct="1"/>
            <a:r>
              <a:rPr lang="cs-CZ" sz="1600" dirty="0"/>
              <a:t>Čím vyšší teplota, tím vyšší bude šum</a:t>
            </a:r>
          </a:p>
          <a:p>
            <a:pPr lvl="1" eaLnBrk="1" hangingPunct="1"/>
            <a:r>
              <a:rPr lang="cs-CZ" sz="1600" dirty="0"/>
              <a:t>Čím delší je doba expozice fotografie, tím více elektronů se stihne excitovat vnějšími vlivy a šum bude výraznější</a:t>
            </a:r>
          </a:p>
          <a:p>
            <a:pPr lvl="1" eaLnBrk="1" hangingPunct="1"/>
            <a:r>
              <a:rPr lang="cs-CZ" sz="1600" dirty="0"/>
              <a:t>Malé snímače mají obvykle vyšší šum – více na ně působí teplo a jiné vlivy a při tom zachytí méně fotonů</a:t>
            </a:r>
          </a:p>
        </p:txBody>
      </p:sp>
    </p:spTree>
    <p:extLst>
      <p:ext uri="{BB962C8B-B14F-4D97-AF65-F5344CB8AC3E}">
        <p14:creationId xmlns:p14="http://schemas.microsoft.com/office/powerpoint/2010/main" val="101039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7B8F603-5D93-4E2B-87A5-EAFB335BEAA2}"/>
              </a:ext>
            </a:extLst>
          </p:cNvPr>
          <p:cNvSpPr>
            <a:spLocks noGrp="1"/>
          </p:cNvSpPr>
          <p:nvPr>
            <p:ph type="title"/>
          </p:nvPr>
        </p:nvSpPr>
        <p:spPr/>
        <p:txBody>
          <a:bodyPr/>
          <a:lstStyle/>
          <a:p>
            <a:r>
              <a:rPr lang="cs-CZ" dirty="0"/>
              <a:t>Obrazový šum – nízký šum</a:t>
            </a:r>
          </a:p>
        </p:txBody>
      </p:sp>
      <p:pic>
        <p:nvPicPr>
          <p:cNvPr id="6" name="Obrázek 5">
            <a:extLst>
              <a:ext uri="{FF2B5EF4-FFF2-40B4-BE49-F238E27FC236}">
                <a16:creationId xmlns:a16="http://schemas.microsoft.com/office/drawing/2014/main" id="{61F4658B-2F9F-41EF-84BC-710E7BB62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556792"/>
            <a:ext cx="7200800" cy="4728422"/>
          </a:xfrm>
          <a:prstGeom prst="rect">
            <a:avLst/>
          </a:prstGeom>
        </p:spPr>
      </p:pic>
    </p:spTree>
    <p:extLst>
      <p:ext uri="{BB962C8B-B14F-4D97-AF65-F5344CB8AC3E}">
        <p14:creationId xmlns:p14="http://schemas.microsoft.com/office/powerpoint/2010/main" val="392636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081DDFA-E450-48EF-9023-5DF471BF3D5B}"/>
              </a:ext>
            </a:extLst>
          </p:cNvPr>
          <p:cNvSpPr>
            <a:spLocks noGrp="1"/>
          </p:cNvSpPr>
          <p:nvPr>
            <p:ph type="title"/>
          </p:nvPr>
        </p:nvSpPr>
        <p:spPr/>
        <p:txBody>
          <a:bodyPr/>
          <a:lstStyle/>
          <a:p>
            <a:r>
              <a:rPr lang="cs-CZ" dirty="0"/>
              <a:t>Obrazový šum – značný šum</a:t>
            </a:r>
          </a:p>
        </p:txBody>
      </p:sp>
      <p:pic>
        <p:nvPicPr>
          <p:cNvPr id="5" name="Obrázek 4">
            <a:extLst>
              <a:ext uri="{FF2B5EF4-FFF2-40B4-BE49-F238E27FC236}">
                <a16:creationId xmlns:a16="http://schemas.microsoft.com/office/drawing/2014/main" id="{61B73BBA-1F32-417E-9E90-511DF0336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0" y="1556792"/>
            <a:ext cx="7200800" cy="4728422"/>
          </a:xfrm>
          <a:prstGeom prst="rect">
            <a:avLst/>
          </a:prstGeom>
        </p:spPr>
      </p:pic>
    </p:spTree>
    <p:extLst>
      <p:ext uri="{BB962C8B-B14F-4D97-AF65-F5344CB8AC3E}">
        <p14:creationId xmlns:p14="http://schemas.microsoft.com/office/powerpoint/2010/main" val="386515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Nadpis 1"/>
          <p:cNvSpPr>
            <a:spLocks noGrp="1"/>
          </p:cNvSpPr>
          <p:nvPr>
            <p:ph type="title" idx="4294967295"/>
          </p:nvPr>
        </p:nvSpPr>
        <p:spPr/>
        <p:txBody>
          <a:bodyPr anchor="ctr"/>
          <a:lstStyle/>
          <a:p>
            <a:pPr eaLnBrk="1" hangingPunct="1"/>
            <a:r>
              <a:rPr lang="cs-CZ" dirty="0"/>
              <a:t>CCD</a:t>
            </a:r>
          </a:p>
        </p:txBody>
      </p:sp>
      <p:sp>
        <p:nvSpPr>
          <p:cNvPr id="15362" name="Zástupný symbol pro obsah 2"/>
          <p:cNvSpPr>
            <a:spLocks noGrp="1"/>
          </p:cNvSpPr>
          <p:nvPr>
            <p:ph idx="4294967295"/>
          </p:nvPr>
        </p:nvSpPr>
        <p:spPr/>
        <p:txBody>
          <a:bodyPr/>
          <a:lstStyle/>
          <a:p>
            <a:pPr eaLnBrk="1" hangingPunct="1">
              <a:lnSpc>
                <a:spcPct val="90000"/>
              </a:lnSpc>
            </a:pPr>
            <a:r>
              <a:rPr lang="cs-CZ" sz="1700" dirty="0"/>
              <a:t>Využívá </a:t>
            </a:r>
            <a:r>
              <a:rPr lang="cs-CZ" sz="1700" b="1" dirty="0"/>
              <a:t>fotoelektrický jev </a:t>
            </a:r>
            <a:r>
              <a:rPr lang="cs-CZ" sz="1700" dirty="0"/>
              <a:t>– foton dopadajícího světla při nárazu do atomu senzoru dokáže převést některý z jeho elektronů ze základního do tzv. excitovaného stavu </a:t>
            </a:r>
          </a:p>
          <a:p>
            <a:pPr eaLnBrk="1" hangingPunct="1">
              <a:lnSpc>
                <a:spcPct val="90000"/>
              </a:lnSpc>
            </a:pPr>
            <a:endParaRPr lang="cs-CZ" sz="1700" dirty="0"/>
          </a:p>
          <a:p>
            <a:pPr eaLnBrk="1" hangingPunct="1"/>
            <a:endParaRPr lang="cs-CZ" dirty="0"/>
          </a:p>
          <a:p>
            <a:pPr eaLnBrk="1" hangingPunct="1"/>
            <a:endParaRPr lang="cs-CZ" dirty="0"/>
          </a:p>
        </p:txBody>
      </p:sp>
      <p:pic>
        <p:nvPicPr>
          <p:cNvPr id="15363" name="Picture 6" descr="CCDexpo"/>
          <p:cNvPicPr>
            <a:picLocks noChangeAspect="1" noChangeArrowheads="1"/>
          </p:cNvPicPr>
          <p:nvPr/>
        </p:nvPicPr>
        <p:blipFill>
          <a:blip r:embed="rId2"/>
          <a:srcRect/>
          <a:stretch>
            <a:fillRect/>
          </a:stretch>
        </p:blipFill>
        <p:spPr bwMode="auto">
          <a:xfrm>
            <a:off x="1187450" y="3716338"/>
            <a:ext cx="7024688" cy="2146300"/>
          </a:xfrm>
          <a:prstGeom prst="rect">
            <a:avLst/>
          </a:prstGeom>
          <a:noFill/>
          <a:ln w="9525">
            <a:noFill/>
            <a:miter lim="800000"/>
            <a:headEnd/>
            <a:tailEnd/>
          </a:ln>
        </p:spPr>
      </p:pic>
      <p:sp>
        <p:nvSpPr>
          <p:cNvPr id="15364" name="Text Box 7"/>
          <p:cNvSpPr txBox="1">
            <a:spLocks noChangeArrowheads="1"/>
          </p:cNvSpPr>
          <p:nvPr/>
        </p:nvSpPr>
        <p:spPr bwMode="auto">
          <a:xfrm>
            <a:off x="3348038" y="2852738"/>
            <a:ext cx="4895850" cy="641350"/>
          </a:xfrm>
          <a:prstGeom prst="rect">
            <a:avLst/>
          </a:prstGeom>
          <a:solidFill>
            <a:srgbClr val="FFFF99"/>
          </a:solidFill>
          <a:ln w="9525">
            <a:noFill/>
            <a:miter lim="800000"/>
            <a:headEnd/>
            <a:tailEnd/>
          </a:ln>
        </p:spPr>
        <p:txBody>
          <a:bodyPr>
            <a:spAutoFit/>
          </a:bodyPr>
          <a:lstStyle/>
          <a:p>
            <a:pPr>
              <a:spcBef>
                <a:spcPct val="50000"/>
              </a:spcBef>
            </a:pPr>
            <a:r>
              <a:rPr lang="cs-CZ" dirty="0"/>
              <a:t>Na elektrody se přivede kladné napětí a na CCD se nechá působit světlo </a:t>
            </a:r>
          </a:p>
        </p:txBody>
      </p:sp>
      <p:sp>
        <p:nvSpPr>
          <p:cNvPr id="15365" name="Line 8"/>
          <p:cNvSpPr>
            <a:spLocks noChangeShapeType="1"/>
          </p:cNvSpPr>
          <p:nvPr/>
        </p:nvSpPr>
        <p:spPr bwMode="auto">
          <a:xfrm flipH="1">
            <a:off x="2555875" y="3141663"/>
            <a:ext cx="1511300" cy="1295400"/>
          </a:xfrm>
          <a:prstGeom prst="line">
            <a:avLst/>
          </a:prstGeom>
          <a:noFill/>
          <a:ln w="9525">
            <a:solidFill>
              <a:schemeClr val="tx1"/>
            </a:solidFill>
            <a:round/>
            <a:headEnd/>
            <a:tailEnd type="triangle" w="med" len="med"/>
          </a:ln>
        </p:spPr>
        <p:txBody>
          <a:bodyPr/>
          <a:lstStyle/>
          <a:p>
            <a:endParaRPr lang="cs-CZ" dirty="0"/>
          </a:p>
        </p:txBody>
      </p:sp>
      <p:sp>
        <p:nvSpPr>
          <p:cNvPr id="15366" name="Line 9"/>
          <p:cNvSpPr>
            <a:spLocks noChangeShapeType="1"/>
          </p:cNvSpPr>
          <p:nvPr/>
        </p:nvSpPr>
        <p:spPr bwMode="auto">
          <a:xfrm>
            <a:off x="4067175" y="3141663"/>
            <a:ext cx="433388" cy="1295400"/>
          </a:xfrm>
          <a:prstGeom prst="line">
            <a:avLst/>
          </a:prstGeom>
          <a:noFill/>
          <a:ln w="9525">
            <a:solidFill>
              <a:schemeClr val="tx1"/>
            </a:solidFill>
            <a:round/>
            <a:headEnd/>
            <a:tailEnd type="triangle" w="med" len="med"/>
          </a:ln>
        </p:spPr>
        <p:txBody>
          <a:bodyPr/>
          <a:lstStyle/>
          <a:p>
            <a:endParaRPr lang="cs-CZ"/>
          </a:p>
        </p:txBody>
      </p:sp>
      <p:sp>
        <p:nvSpPr>
          <p:cNvPr id="15367" name="Line 10"/>
          <p:cNvSpPr>
            <a:spLocks noChangeShapeType="1"/>
          </p:cNvSpPr>
          <p:nvPr/>
        </p:nvSpPr>
        <p:spPr bwMode="auto">
          <a:xfrm flipH="1">
            <a:off x="1835150" y="3429000"/>
            <a:ext cx="4176713" cy="720725"/>
          </a:xfrm>
          <a:prstGeom prst="line">
            <a:avLst/>
          </a:prstGeom>
          <a:noFill/>
          <a:ln w="9525">
            <a:solidFill>
              <a:schemeClr val="tx1"/>
            </a:solidFill>
            <a:prstDash val="dash"/>
            <a:round/>
            <a:headEnd/>
            <a:tailEnd type="triangle" w="med" len="med"/>
          </a:ln>
        </p:spPr>
        <p:txBody>
          <a:bodyPr/>
          <a:lstStyle/>
          <a:p>
            <a:endParaRPr lang="cs-CZ"/>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A874C3F-E433-4367-8FCF-FD065994DE54}"/>
              </a:ext>
            </a:extLst>
          </p:cNvPr>
          <p:cNvSpPr>
            <a:spLocks noGrp="1"/>
          </p:cNvSpPr>
          <p:nvPr>
            <p:ph type="title"/>
          </p:nvPr>
        </p:nvSpPr>
        <p:spPr/>
        <p:txBody>
          <a:bodyPr/>
          <a:lstStyle/>
          <a:p>
            <a:r>
              <a:rPr lang="cs-CZ" dirty="0"/>
              <a:t>Základní parametry CCD </a:t>
            </a:r>
          </a:p>
        </p:txBody>
      </p:sp>
      <p:sp>
        <p:nvSpPr>
          <p:cNvPr id="3" name="Zástupný obsah 2">
            <a:extLst>
              <a:ext uri="{FF2B5EF4-FFF2-40B4-BE49-F238E27FC236}">
                <a16:creationId xmlns:a16="http://schemas.microsoft.com/office/drawing/2014/main" id="{62143A72-7017-453B-BB4C-FFB60C993050}"/>
              </a:ext>
            </a:extLst>
          </p:cNvPr>
          <p:cNvSpPr>
            <a:spLocks noGrp="1"/>
          </p:cNvSpPr>
          <p:nvPr>
            <p:ph idx="1"/>
          </p:nvPr>
        </p:nvSpPr>
        <p:spPr>
          <a:xfrm>
            <a:off x="323528" y="1628800"/>
            <a:ext cx="8712968" cy="4411662"/>
          </a:xfrm>
        </p:spPr>
        <p:txBody>
          <a:bodyPr/>
          <a:lstStyle/>
          <a:p>
            <a:pPr eaLnBrk="1" hangingPunct="1"/>
            <a:r>
              <a:rPr lang="cs-CZ" sz="1400" b="1" dirty="0"/>
              <a:t>Citlivost a dynamický rozsah</a:t>
            </a:r>
          </a:p>
          <a:p>
            <a:pPr lvl="1" eaLnBrk="1" hangingPunct="1"/>
            <a:r>
              <a:rPr lang="cs-CZ" sz="1400" b="1" dirty="0"/>
              <a:t>Citlivost</a:t>
            </a:r>
            <a:r>
              <a:rPr lang="cs-CZ" sz="1400" dirty="0"/>
              <a:t> – na jaké nejslabší množství světla je snímač schopen reagovat</a:t>
            </a:r>
          </a:p>
          <a:p>
            <a:pPr lvl="1" eaLnBrk="1" hangingPunct="1"/>
            <a:r>
              <a:rPr lang="cs-CZ" sz="1400" dirty="0"/>
              <a:t>kolik fotonů musí dopadnout, aby náboj v buňce nebyl změřen jako nulová hodnota</a:t>
            </a:r>
          </a:p>
          <a:p>
            <a:pPr lvl="1" eaLnBrk="1" hangingPunct="1"/>
            <a:r>
              <a:rPr lang="cs-CZ" sz="1400" dirty="0"/>
              <a:t>Existuje také maximální množství světla, které dokáže pixel zachytit - kolik elektronů vzniklých interakcí fotonů je schopna pojmout</a:t>
            </a:r>
          </a:p>
          <a:p>
            <a:pPr lvl="1" eaLnBrk="1" hangingPunct="1"/>
            <a:r>
              <a:rPr lang="cs-CZ" sz="1400" dirty="0"/>
              <a:t>I kdyby dopadalo více světla než toto maximum, bude jas bodu vyjádřen stále stejným maximálním číslem</a:t>
            </a:r>
          </a:p>
          <a:p>
            <a:pPr lvl="1" eaLnBrk="1" hangingPunct="1"/>
            <a:endParaRPr lang="cs-CZ" sz="1400" dirty="0"/>
          </a:p>
          <a:p>
            <a:pPr lvl="1" eaLnBrk="1" hangingPunct="1"/>
            <a:r>
              <a:rPr lang="cs-CZ" sz="1400" b="1" dirty="0"/>
              <a:t>Dynamický rozsah </a:t>
            </a:r>
            <a:r>
              <a:rPr lang="cs-CZ" sz="1400" dirty="0"/>
              <a:t>– interval mezi minimálním a maximálním množstvím dopadajícího světla, které dokáže snímač převádět na efektivní datové hodnoty</a:t>
            </a:r>
          </a:p>
          <a:p>
            <a:pPr lvl="1" eaLnBrk="1" hangingPunct="1"/>
            <a:r>
              <a:rPr lang="cs-CZ" sz="1400" dirty="0"/>
              <a:t>Snímač s malým dynamickým rozsahem nevidí kresbu v tmavých plochách – vše pod určitý jas je pro něj černá</a:t>
            </a:r>
          </a:p>
          <a:p>
            <a:pPr lvl="1" eaLnBrk="1" hangingPunct="1"/>
            <a:r>
              <a:rPr lang="cs-CZ" sz="1400" dirty="0"/>
              <a:t>Snímač s malým dynamických rozsahem nevidí kresbu ani v jasných plochách – vše nad určitý jas je pro něj maximální bílá</a:t>
            </a:r>
          </a:p>
          <a:p>
            <a:pPr lvl="1" eaLnBrk="1" hangingPunct="1"/>
            <a:r>
              <a:rPr lang="cs-CZ" sz="1400" dirty="0"/>
              <a:t>Snímače s malým rozměrem mají obvykle malý dynamický rozsah, což je dáno malým rozměrem buněk snímače (typické pro mobilní telefony)</a:t>
            </a:r>
          </a:p>
          <a:p>
            <a:pPr lvl="1" eaLnBrk="1" hangingPunct="1"/>
            <a:r>
              <a:rPr lang="cs-CZ" sz="1400" dirty="0"/>
              <a:t>Největší dynamický rozsah mívají snímače v digitálních zrcadlovkách</a:t>
            </a:r>
          </a:p>
          <a:p>
            <a:pPr lvl="1" eaLnBrk="1" hangingPunct="1"/>
            <a:endParaRPr lang="cs-CZ" sz="1400" dirty="0"/>
          </a:p>
          <a:p>
            <a:pPr lvl="1" eaLnBrk="1" hangingPunct="1"/>
            <a:r>
              <a:rPr lang="cs-CZ" sz="1400" dirty="0"/>
              <a:t>Základní citlivost lze uměle zvýšit zesílením náboje před jeho změřením – tím se ale zesílí i šum</a:t>
            </a:r>
          </a:p>
          <a:p>
            <a:pPr lvl="1" eaLnBrk="1" hangingPunct="1"/>
            <a:r>
              <a:rPr lang="cs-CZ" sz="1400" dirty="0"/>
              <a:t>Vyšší </a:t>
            </a:r>
            <a:r>
              <a:rPr lang="cs-CZ" sz="1400" b="1" dirty="0"/>
              <a:t>ISO</a:t>
            </a:r>
            <a:r>
              <a:rPr lang="cs-CZ" sz="1400" dirty="0"/>
              <a:t> u fotoaparátu znamená jen </a:t>
            </a:r>
            <a:r>
              <a:rPr lang="cs-CZ" sz="1400" b="1" dirty="0"/>
              <a:t>vyšší zesílení </a:t>
            </a:r>
            <a:r>
              <a:rPr lang="cs-CZ" sz="1400" dirty="0"/>
              <a:t>náboje zesilovačem a tím pádem zhoršení dynamického rozsahu, zvýšení šumu a degradaci obrazu</a:t>
            </a:r>
          </a:p>
          <a:p>
            <a:endParaRPr lang="cs-CZ" sz="1400" dirty="0"/>
          </a:p>
        </p:txBody>
      </p:sp>
    </p:spTree>
    <p:extLst>
      <p:ext uri="{BB962C8B-B14F-4D97-AF65-F5344CB8AC3E}">
        <p14:creationId xmlns:p14="http://schemas.microsoft.com/office/powerpoint/2010/main" val="61392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30F4C88-EFFB-4E20-A62C-B0CD5F29EAB5}"/>
              </a:ext>
            </a:extLst>
          </p:cNvPr>
          <p:cNvSpPr>
            <a:spLocks noGrp="1"/>
          </p:cNvSpPr>
          <p:nvPr>
            <p:ph type="title"/>
          </p:nvPr>
        </p:nvSpPr>
        <p:spPr/>
        <p:txBody>
          <a:bodyPr/>
          <a:lstStyle/>
          <a:p>
            <a:r>
              <a:rPr lang="cs-CZ" dirty="0"/>
              <a:t>Dynamický rozsah</a:t>
            </a:r>
          </a:p>
        </p:txBody>
      </p:sp>
      <p:pic>
        <p:nvPicPr>
          <p:cNvPr id="5" name="Zástupný obsah 4">
            <a:extLst>
              <a:ext uri="{FF2B5EF4-FFF2-40B4-BE49-F238E27FC236}">
                <a16:creationId xmlns:a16="http://schemas.microsoft.com/office/drawing/2014/main" id="{261BAB83-B1DE-44A0-B975-E5FEC3AB8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 y="1988840"/>
            <a:ext cx="9102599" cy="3384376"/>
          </a:xfrm>
        </p:spPr>
      </p:pic>
      <p:sp>
        <p:nvSpPr>
          <p:cNvPr id="6" name="TextovéPole 5">
            <a:extLst>
              <a:ext uri="{FF2B5EF4-FFF2-40B4-BE49-F238E27FC236}">
                <a16:creationId xmlns:a16="http://schemas.microsoft.com/office/drawing/2014/main" id="{DAAF14A5-0827-4F93-997E-0AB6A3EC4C35}"/>
              </a:ext>
            </a:extLst>
          </p:cNvPr>
          <p:cNvSpPr txBox="1"/>
          <p:nvPr/>
        </p:nvSpPr>
        <p:spPr>
          <a:xfrm>
            <a:off x="1403648" y="5445224"/>
            <a:ext cx="6912768" cy="369332"/>
          </a:xfrm>
          <a:prstGeom prst="rect">
            <a:avLst/>
          </a:prstGeom>
          <a:noFill/>
        </p:spPr>
        <p:txBody>
          <a:bodyPr wrap="square" rtlCol="0">
            <a:spAutoFit/>
          </a:bodyPr>
          <a:lstStyle/>
          <a:p>
            <a:r>
              <a:rPr lang="cs-CZ" dirty="0"/>
              <a:t>Nízký dynamický rozsah		Vysoký dynamický rozsah</a:t>
            </a:r>
          </a:p>
        </p:txBody>
      </p:sp>
    </p:spTree>
    <p:extLst>
      <p:ext uri="{BB962C8B-B14F-4D97-AF65-F5344CB8AC3E}">
        <p14:creationId xmlns:p14="http://schemas.microsoft.com/office/powerpoint/2010/main" val="39937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cs-CZ" dirty="0"/>
              <a:t>Bayerova maska</a:t>
            </a:r>
          </a:p>
        </p:txBody>
      </p:sp>
      <p:sp>
        <p:nvSpPr>
          <p:cNvPr id="27650" name="Rectangle 3"/>
          <p:cNvSpPr>
            <a:spLocks noGrp="1" noChangeArrowheads="1"/>
          </p:cNvSpPr>
          <p:nvPr>
            <p:ph type="body" idx="1"/>
          </p:nvPr>
        </p:nvSpPr>
        <p:spPr/>
        <p:txBody>
          <a:bodyPr/>
          <a:lstStyle/>
          <a:p>
            <a:pPr eaLnBrk="1" hangingPunct="1"/>
            <a:r>
              <a:rPr lang="cs-CZ" sz="1300" dirty="0"/>
              <a:t>CCD snímač obsahuje pixely, ale ty jsou schopné zaznamenat pouze intenzitu světla. Nezaznamenají ale barvu světla. </a:t>
            </a:r>
          </a:p>
          <a:p>
            <a:pPr eaLnBrk="1" hangingPunct="1"/>
            <a:r>
              <a:rPr lang="cs-CZ" sz="1300" dirty="0"/>
              <a:t>Pixely jsou tedy barevně „slepé“ - „vidí“ pouze černobíle</a:t>
            </a:r>
          </a:p>
          <a:p>
            <a:pPr eaLnBrk="1" hangingPunct="1"/>
            <a:r>
              <a:rPr lang="cs-CZ" sz="1300" dirty="0"/>
              <a:t>Chceme-li CCD snímačem zaznamenat barvu světla, je nutné před pixely předřadit barevné filtry</a:t>
            </a:r>
          </a:p>
          <a:p>
            <a:pPr eaLnBrk="1" hangingPunct="1"/>
            <a:r>
              <a:rPr lang="cs-CZ" sz="1300" dirty="0"/>
              <a:t>Každý pixel snímače je pak citlivý na jinou základní barvu</a:t>
            </a:r>
          </a:p>
          <a:p>
            <a:pPr eaLnBrk="1" hangingPunct="1"/>
            <a:r>
              <a:rPr lang="cs-CZ" sz="1300" dirty="0"/>
              <a:t>Maska se skládá ze tří druhů filtrů, každý propouští jen světlo jedné vlnové délky – červené, modré nebo zelené </a:t>
            </a:r>
          </a:p>
          <a:p>
            <a:pPr eaLnBrk="1" hangingPunct="1"/>
            <a:r>
              <a:rPr lang="cs-CZ" sz="1300" dirty="0"/>
              <a:t>Prvků propouštějících zelenou je 2× více než prvků propouštějící ostatní 2 barvy. Vyšší počet zelených elementů odráží vlastnosti lidského oka, které je nejcitlivější právě na tuto barvu </a:t>
            </a:r>
          </a:p>
          <a:p>
            <a:pPr eaLnBrk="1" hangingPunct="1"/>
            <a:endParaRPr lang="cs-CZ" sz="1300" dirty="0"/>
          </a:p>
        </p:txBody>
      </p:sp>
      <p:pic>
        <p:nvPicPr>
          <p:cNvPr id="27651" name="Picture 4" descr="image001"/>
          <p:cNvPicPr>
            <a:picLocks noChangeAspect="1" noChangeArrowheads="1"/>
          </p:cNvPicPr>
          <p:nvPr/>
        </p:nvPicPr>
        <p:blipFill>
          <a:blip r:embed="rId2"/>
          <a:srcRect/>
          <a:stretch>
            <a:fillRect/>
          </a:stretch>
        </p:blipFill>
        <p:spPr bwMode="auto">
          <a:xfrm>
            <a:off x="1258888" y="4149725"/>
            <a:ext cx="1668462" cy="1668463"/>
          </a:xfrm>
          <a:prstGeom prst="rect">
            <a:avLst/>
          </a:prstGeom>
          <a:noFill/>
          <a:ln w="9525">
            <a:noFill/>
            <a:miter lim="800000"/>
            <a:headEnd/>
            <a:tailEnd/>
          </a:ln>
        </p:spPr>
      </p:pic>
      <p:sp>
        <p:nvSpPr>
          <p:cNvPr id="27652" name="AutoShape 6" descr="File:Bayer interpolace.svg"/>
          <p:cNvSpPr>
            <a:spLocks noChangeAspect="1" noChangeArrowheads="1"/>
          </p:cNvSpPr>
          <p:nvPr/>
        </p:nvSpPr>
        <p:spPr bwMode="auto">
          <a:xfrm>
            <a:off x="2667000" y="1905000"/>
            <a:ext cx="3810000" cy="3048000"/>
          </a:xfrm>
          <a:prstGeom prst="rect">
            <a:avLst/>
          </a:prstGeom>
          <a:noFill/>
          <a:ln w="9525">
            <a:noFill/>
            <a:miter lim="800000"/>
            <a:headEnd/>
            <a:tailEnd/>
          </a:ln>
        </p:spPr>
        <p:txBody>
          <a:bodyPr/>
          <a:lstStyle/>
          <a:p>
            <a:endParaRPr lang="cs-CZ"/>
          </a:p>
        </p:txBody>
      </p:sp>
      <p:pic>
        <p:nvPicPr>
          <p:cNvPr id="27653" name="Picture 7" descr="400px-Bayer_interpolace"/>
          <p:cNvPicPr>
            <a:picLocks noChangeAspect="1" noChangeArrowheads="1"/>
          </p:cNvPicPr>
          <p:nvPr/>
        </p:nvPicPr>
        <p:blipFill>
          <a:blip r:embed="rId3"/>
          <a:srcRect/>
          <a:stretch>
            <a:fillRect/>
          </a:stretch>
        </p:blipFill>
        <p:spPr bwMode="auto">
          <a:xfrm>
            <a:off x="4716463" y="4076700"/>
            <a:ext cx="2376487" cy="190023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cs-CZ"/>
              <a:t>Bayerova maska – počet megapixelů</a:t>
            </a:r>
          </a:p>
        </p:txBody>
      </p:sp>
      <p:sp>
        <p:nvSpPr>
          <p:cNvPr id="28674" name="Rectangle 3"/>
          <p:cNvSpPr>
            <a:spLocks noGrp="1" noChangeArrowheads="1"/>
          </p:cNvSpPr>
          <p:nvPr>
            <p:ph type="body" idx="1"/>
          </p:nvPr>
        </p:nvSpPr>
        <p:spPr>
          <a:xfrm>
            <a:off x="440362" y="1628800"/>
            <a:ext cx="8579296" cy="5106962"/>
          </a:xfrm>
        </p:spPr>
        <p:txBody>
          <a:bodyPr/>
          <a:lstStyle/>
          <a:p>
            <a:pPr eaLnBrk="1" hangingPunct="1"/>
            <a:r>
              <a:rPr lang="cs-CZ" sz="1500" dirty="0"/>
              <a:t>Výsledkem snímání přes Bayerovu masku je snímek se stejným počtem pixelů jako rozlišení čipu, i když každý pixel snímače získá údaje jen o jedné dopadající barvě.</a:t>
            </a:r>
          </a:p>
          <a:p>
            <a:pPr eaLnBrk="1" hangingPunct="1"/>
            <a:r>
              <a:rPr lang="cs-CZ" sz="1500" dirty="0"/>
              <a:t>Další dvě barevné složky pro každý pixel výsledného snímku je potřeba dopočítat</a:t>
            </a:r>
          </a:p>
          <a:p>
            <a:pPr eaLnBrk="1" hangingPunct="1"/>
            <a:r>
              <a:rPr lang="cs-CZ" sz="1500" dirty="0"/>
              <a:t>Pro vytvoření </a:t>
            </a:r>
            <a:r>
              <a:rPr lang="cs-CZ" sz="1500" b="1" dirty="0"/>
              <a:t>jednoho pixelu výsledného obrazu </a:t>
            </a:r>
            <a:r>
              <a:rPr lang="cs-CZ" sz="1500" dirty="0"/>
              <a:t>je tedy třeba zkombinovat hodnoty získané z několika sousedních pixelů snímače citlivých na různé barvy R, G a B</a:t>
            </a:r>
          </a:p>
          <a:p>
            <a:pPr eaLnBrk="1" hangingPunct="1"/>
            <a:r>
              <a:rPr lang="cs-CZ" sz="1500" dirty="0"/>
              <a:t>Získání plnohodnotné barevné informace se provádí pomocí interpolace. </a:t>
            </a:r>
          </a:p>
          <a:p>
            <a:pPr eaLnBrk="1" hangingPunct="1"/>
            <a:r>
              <a:rPr lang="cs-CZ" sz="1500" dirty="0"/>
              <a:t>Ze čtyř navzájem nejbližších pixelů senzoru se vypočítá jeden pixel obrazu</a:t>
            </a:r>
          </a:p>
          <a:p>
            <a:pPr eaLnBrk="1" hangingPunct="1"/>
            <a:r>
              <a:rPr lang="cs-CZ" sz="1500" dirty="0"/>
              <a:t>Další sousední pixel obrazu se počítá z další čtveřice pixelů, která je oproti minulé posunuta o jeden pixel).</a:t>
            </a:r>
          </a:p>
          <a:p>
            <a:pPr eaLnBrk="1" hangingPunct="1"/>
            <a:r>
              <a:rPr lang="cs-CZ" sz="1500" dirty="0"/>
              <a:t>Každý pixel snímače (kromě těch na okrajích snímače) je tedy použit celkem čtyřikrát. </a:t>
            </a:r>
          </a:p>
          <a:p>
            <a:pPr eaLnBrk="1" hangingPunct="1"/>
            <a:r>
              <a:rPr lang="cs-CZ" sz="1500" dirty="0"/>
              <a:t>Snímač s rozlišením 1 </a:t>
            </a:r>
            <a:r>
              <a:rPr lang="cs-CZ" sz="1500" dirty="0" err="1"/>
              <a:t>Mpx</a:t>
            </a:r>
            <a:r>
              <a:rPr lang="cs-CZ" sz="1500" dirty="0"/>
              <a:t> tedy neumí poskytnout 1 </a:t>
            </a:r>
            <a:r>
              <a:rPr lang="cs-CZ" sz="1500" dirty="0" err="1"/>
              <a:t>Mpx</a:t>
            </a:r>
            <a:r>
              <a:rPr lang="cs-CZ" sz="1500" dirty="0"/>
              <a:t> plnohodnotných obrazových dat a záleží velmi na firmwaru fotoaparátu, jak kvalitně interpoluje a dopočítá jas a barvu chybějících pixelů </a:t>
            </a:r>
          </a:p>
          <a:p>
            <a:pPr eaLnBrk="1" hangingPunct="1"/>
            <a:r>
              <a:rPr lang="cs-CZ" sz="1500" dirty="0"/>
              <a:t>Snímač obsahující 12 milionu pixelů (12 </a:t>
            </a:r>
            <a:r>
              <a:rPr lang="cs-CZ" sz="1500" dirty="0" err="1"/>
              <a:t>Mpx</a:t>
            </a:r>
            <a:r>
              <a:rPr lang="cs-CZ" sz="1500" dirty="0"/>
              <a:t>), nad kterým bude Bayerova maska, bude mít 3 miliony pixelů citlivých na červené světlo, 6 milionů pixelů citlivých na zelené světlo a 3 miliony pixelů citlivých na modré světlo. </a:t>
            </a:r>
          </a:p>
          <a:p>
            <a:pPr eaLnBrk="1" hangingPunct="1"/>
            <a:r>
              <a:rPr lang="cs-CZ" sz="1500" b="1" dirty="0"/>
              <a:t>1 pixel snímače s Bayerovou maskou tedy rozhodně není totéž jako jeden pixel na displeji</a:t>
            </a:r>
          </a:p>
          <a:p>
            <a:pPr eaLnBrk="1" hangingPunct="1"/>
            <a:r>
              <a:rPr lang="cs-CZ" sz="1500" b="1" dirty="0"/>
              <a:t>Snímače neobsahují žádné </a:t>
            </a:r>
            <a:r>
              <a:rPr lang="cs-CZ" sz="1500" b="1" dirty="0" err="1"/>
              <a:t>subpixely</a:t>
            </a:r>
            <a:r>
              <a:rPr lang="cs-CZ" sz="1500" b="1" dirty="0"/>
              <a:t> </a:t>
            </a:r>
            <a:r>
              <a:rPr lang="cs-CZ" sz="1500" dirty="0"/>
              <a:t>– takový pojem v souvislosti se snímačem ani nepoužíváme a nedává smysl</a:t>
            </a:r>
          </a:p>
          <a:p>
            <a:pPr eaLnBrk="1" hangingPunct="1">
              <a:lnSpc>
                <a:spcPct val="90000"/>
              </a:lnSpc>
            </a:pPr>
            <a:endParaRPr lang="cs-CZ"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descr="Shirt_with_moiré_caused_by_aliasing"/>
          <p:cNvPicPr>
            <a:picLocks noChangeAspect="1" noChangeArrowheads="1"/>
          </p:cNvPicPr>
          <p:nvPr/>
        </p:nvPicPr>
        <p:blipFill>
          <a:blip r:embed="rId2"/>
          <a:srcRect/>
          <a:stretch>
            <a:fillRect/>
          </a:stretch>
        </p:blipFill>
        <p:spPr bwMode="auto">
          <a:xfrm>
            <a:off x="3851275" y="4437063"/>
            <a:ext cx="4752975" cy="2298700"/>
          </a:xfrm>
          <a:prstGeom prst="rect">
            <a:avLst/>
          </a:prstGeom>
          <a:noFill/>
          <a:ln w="9525">
            <a:noFill/>
            <a:miter lim="800000"/>
            <a:headEnd/>
            <a:tailEnd/>
          </a:ln>
        </p:spPr>
      </p:pic>
      <p:sp>
        <p:nvSpPr>
          <p:cNvPr id="29698" name="Rectangle 2"/>
          <p:cNvSpPr>
            <a:spLocks noGrp="1" noChangeArrowheads="1"/>
          </p:cNvSpPr>
          <p:nvPr>
            <p:ph type="title"/>
          </p:nvPr>
        </p:nvSpPr>
        <p:spPr/>
        <p:txBody>
          <a:bodyPr/>
          <a:lstStyle/>
          <a:p>
            <a:pPr eaLnBrk="1" hangingPunct="1"/>
            <a:r>
              <a:rPr lang="cs-CZ"/>
              <a:t>Bayerova maska - artefakty</a:t>
            </a:r>
          </a:p>
        </p:txBody>
      </p:sp>
      <p:sp>
        <p:nvSpPr>
          <p:cNvPr id="29699" name="Rectangle 3"/>
          <p:cNvSpPr>
            <a:spLocks noGrp="1" noChangeArrowheads="1"/>
          </p:cNvSpPr>
          <p:nvPr>
            <p:ph type="body" idx="1"/>
          </p:nvPr>
        </p:nvSpPr>
        <p:spPr>
          <a:xfrm>
            <a:off x="457200" y="1719263"/>
            <a:ext cx="8229600" cy="3438525"/>
          </a:xfrm>
          <a:solidFill>
            <a:schemeClr val="bg1"/>
          </a:solidFill>
        </p:spPr>
        <p:txBody>
          <a:bodyPr/>
          <a:lstStyle/>
          <a:p>
            <a:pPr eaLnBrk="1" hangingPunct="1">
              <a:lnSpc>
                <a:spcPct val="90000"/>
              </a:lnSpc>
            </a:pPr>
            <a:r>
              <a:rPr lang="cs-CZ" sz="1400" dirty="0"/>
              <a:t>Struktura Bayerovy masky  </a:t>
            </a:r>
            <a:r>
              <a:rPr lang="cs-CZ" sz="1400" b="1" dirty="0"/>
              <a:t>artefakty</a:t>
            </a:r>
            <a:r>
              <a:rPr lang="cs-CZ" sz="1400" dirty="0"/>
              <a:t> obrazu, mezi které patří např. šum obrazu nebo </a:t>
            </a:r>
            <a:r>
              <a:rPr lang="cs-CZ" sz="1400" b="1" dirty="0"/>
              <a:t>moaré</a:t>
            </a:r>
            <a:r>
              <a:rPr lang="cs-CZ" sz="1400" dirty="0"/>
              <a:t>. </a:t>
            </a:r>
          </a:p>
          <a:p>
            <a:pPr eaLnBrk="1" hangingPunct="1">
              <a:lnSpc>
                <a:spcPct val="90000"/>
              </a:lnSpc>
            </a:pPr>
            <a:r>
              <a:rPr lang="cs-CZ" sz="1400" dirty="0"/>
              <a:t>Nejméně šumu obsahuje </a:t>
            </a:r>
            <a:r>
              <a:rPr lang="cs-CZ" sz="1400" b="1" dirty="0"/>
              <a:t>zelený kanál</a:t>
            </a:r>
            <a:r>
              <a:rPr lang="cs-CZ" sz="1400" dirty="0"/>
              <a:t> nesoucí informaci o zelené barvě - informací o zelené barvě je dvojnásobné množství, než o ostatních barvách RGB modelu.</a:t>
            </a:r>
          </a:p>
          <a:p>
            <a:pPr eaLnBrk="1" hangingPunct="1">
              <a:lnSpc>
                <a:spcPct val="90000"/>
              </a:lnSpc>
            </a:pPr>
            <a:r>
              <a:rPr lang="cs-CZ" sz="1400" dirty="0"/>
              <a:t>Vzhledem k tomu, že jsou senzory pro </a:t>
            </a:r>
            <a:r>
              <a:rPr lang="cs-CZ" sz="1400" b="1" dirty="0"/>
              <a:t>červenou</a:t>
            </a:r>
            <a:r>
              <a:rPr lang="cs-CZ" sz="1400" dirty="0"/>
              <a:t> barvu a</a:t>
            </a:r>
            <a:r>
              <a:rPr lang="cs-CZ" sz="1400" b="1" dirty="0"/>
              <a:t> modrou</a:t>
            </a:r>
            <a:r>
              <a:rPr lang="cs-CZ" sz="1400" dirty="0"/>
              <a:t> barvu relativně daleko od sebe, je systém využívající Bayerovu masku náchylný ke vzniku </a:t>
            </a:r>
            <a:r>
              <a:rPr lang="cs-CZ" sz="1400" b="1" dirty="0"/>
              <a:t>barevného moaré</a:t>
            </a:r>
            <a:r>
              <a:rPr lang="cs-CZ" sz="1400" dirty="0"/>
              <a:t>. </a:t>
            </a:r>
          </a:p>
          <a:p>
            <a:pPr eaLnBrk="1" hangingPunct="1">
              <a:lnSpc>
                <a:spcPct val="90000"/>
              </a:lnSpc>
            </a:pPr>
            <a:r>
              <a:rPr lang="cs-CZ" sz="1400" dirty="0"/>
              <a:t>Jednotlivé pixely jsou od sebe dále, a obraz  s pravidelným vzorem (např. proužky) způsobí, že světlo pravidelně dopadá na pixely citlivé na stejnou barvu a tím vznikne barevný artefakt</a:t>
            </a:r>
          </a:p>
          <a:p>
            <a:pPr eaLnBrk="1" hangingPunct="1">
              <a:lnSpc>
                <a:spcPct val="90000"/>
              </a:lnSpc>
            </a:pPr>
            <a:r>
              <a:rPr lang="cs-CZ" sz="1400" dirty="0"/>
              <a:t>U moderních snímačů je problém barevného moaré řešen pomocí tzv. </a:t>
            </a:r>
            <a:r>
              <a:rPr lang="cs-CZ" sz="1400" b="1" dirty="0"/>
              <a:t>OLPF</a:t>
            </a:r>
            <a:r>
              <a:rPr lang="cs-CZ" sz="1400" dirty="0"/>
              <a:t> (</a:t>
            </a:r>
            <a:r>
              <a:rPr lang="cs-CZ" sz="1400" i="1" dirty="0" err="1"/>
              <a:t>Optical</a:t>
            </a:r>
            <a:r>
              <a:rPr lang="cs-CZ" sz="1400" i="1" dirty="0"/>
              <a:t> </a:t>
            </a:r>
            <a:r>
              <a:rPr lang="cs-CZ" sz="1400" i="1" dirty="0" err="1"/>
              <a:t>Low-Pass</a:t>
            </a:r>
            <a:r>
              <a:rPr lang="cs-CZ" sz="1400" i="1" dirty="0"/>
              <a:t> </a:t>
            </a:r>
            <a:r>
              <a:rPr lang="cs-CZ" sz="1400" i="1" dirty="0" err="1"/>
              <a:t>Filter</a:t>
            </a:r>
            <a:r>
              <a:rPr lang="cs-CZ" sz="1400" dirty="0"/>
              <a:t>) vrstvy nanesené na snímači.</a:t>
            </a:r>
          </a:p>
          <a:p>
            <a:pPr eaLnBrk="1" hangingPunct="1">
              <a:lnSpc>
                <a:spcPct val="90000"/>
              </a:lnSpc>
            </a:pPr>
            <a:r>
              <a:rPr lang="cs-CZ" sz="1400" dirty="0"/>
              <a:t>Tato vrstva </a:t>
            </a:r>
            <a:r>
              <a:rPr lang="cs-CZ" sz="1400" b="1" dirty="0"/>
              <a:t>odstraňuje detaily</a:t>
            </a:r>
            <a:r>
              <a:rPr lang="cs-CZ" sz="1400" dirty="0"/>
              <a:t> obrazu, které by způsobily vlivem Bayerovy masky barevné moaré nebo jiný artefakt obrazu. </a:t>
            </a:r>
          </a:p>
          <a:p>
            <a:pPr eaLnBrk="1" hangingPunct="1">
              <a:lnSpc>
                <a:spcPct val="90000"/>
              </a:lnSpc>
            </a:pPr>
            <a:r>
              <a:rPr lang="cs-CZ" sz="1400" dirty="0"/>
              <a:t>OLPF funguje tak, že ve vertikálním i horizontálním směru snižuje ostrost, která odpovídá přibližně vzdálenosti dvou nejbližších senzorů citlivých na zelenou barvu. </a:t>
            </a:r>
          </a:p>
          <a:p>
            <a:pPr eaLnBrk="1" hangingPunct="1">
              <a:lnSpc>
                <a:spcPct val="90000"/>
              </a:lnSpc>
            </a:pPr>
            <a:r>
              <a:rPr lang="cs-CZ" sz="1400" dirty="0"/>
              <a:t>Větší rozsah by redukoval příliš mnoho detailů, nižší by byl neúčinný. </a:t>
            </a:r>
          </a:p>
        </p:txBody>
      </p:sp>
      <p:sp>
        <p:nvSpPr>
          <p:cNvPr id="29700" name="Line 5"/>
          <p:cNvSpPr>
            <a:spLocks noChangeShapeType="1"/>
          </p:cNvSpPr>
          <p:nvPr/>
        </p:nvSpPr>
        <p:spPr bwMode="auto">
          <a:xfrm>
            <a:off x="1331913" y="2133600"/>
            <a:ext cx="3024187" cy="3455988"/>
          </a:xfrm>
          <a:prstGeom prst="line">
            <a:avLst/>
          </a:prstGeom>
          <a:noFill/>
          <a:ln w="9525">
            <a:solidFill>
              <a:schemeClr val="tx1"/>
            </a:solidFill>
            <a:round/>
            <a:headEnd/>
            <a:tailEnd type="triangle" w="med" len="med"/>
          </a:ln>
        </p:spPr>
        <p:txBody>
          <a:bodyPr/>
          <a:lstStyle/>
          <a:p>
            <a:endParaRPr lang="cs-CZ"/>
          </a:p>
        </p:txBody>
      </p:sp>
      <p:sp>
        <p:nvSpPr>
          <p:cNvPr id="29701" name="Text Box 6"/>
          <p:cNvSpPr txBox="1">
            <a:spLocks noChangeArrowheads="1"/>
          </p:cNvSpPr>
          <p:nvPr/>
        </p:nvSpPr>
        <p:spPr bwMode="auto">
          <a:xfrm>
            <a:off x="1692275" y="5661025"/>
            <a:ext cx="2089150" cy="457200"/>
          </a:xfrm>
          <a:prstGeom prst="rect">
            <a:avLst/>
          </a:prstGeom>
          <a:noFill/>
          <a:ln w="9525">
            <a:noFill/>
            <a:miter lim="800000"/>
            <a:headEnd/>
            <a:tailEnd/>
          </a:ln>
        </p:spPr>
        <p:txBody>
          <a:bodyPr>
            <a:spAutoFit/>
          </a:bodyPr>
          <a:lstStyle/>
          <a:p>
            <a:pPr>
              <a:spcBef>
                <a:spcPct val="50000"/>
              </a:spcBef>
            </a:pPr>
            <a:r>
              <a:rPr lang="cs-CZ" sz="1200"/>
              <a:t>Moaré v červené a modré barvě</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DA857BD-D8F4-4AFF-BB78-0BA173E15858}"/>
              </a:ext>
            </a:extLst>
          </p:cNvPr>
          <p:cNvSpPr>
            <a:spLocks noGrp="1"/>
          </p:cNvSpPr>
          <p:nvPr>
            <p:ph type="title"/>
          </p:nvPr>
        </p:nvSpPr>
        <p:spPr/>
        <p:txBody>
          <a:bodyPr/>
          <a:lstStyle/>
          <a:p>
            <a:r>
              <a:rPr lang="cs-CZ" dirty="0"/>
              <a:t>Bayerova maska - </a:t>
            </a:r>
            <a:r>
              <a:rPr lang="cs-CZ" dirty="0" err="1"/>
              <a:t>Moiré</a:t>
            </a:r>
            <a:endParaRPr lang="cs-CZ" dirty="0"/>
          </a:p>
        </p:txBody>
      </p:sp>
      <p:pic>
        <p:nvPicPr>
          <p:cNvPr id="4" name="Picture 4" descr="image001">
            <a:extLst>
              <a:ext uri="{FF2B5EF4-FFF2-40B4-BE49-F238E27FC236}">
                <a16:creationId xmlns:a16="http://schemas.microsoft.com/office/drawing/2014/main" id="{D7185282-CA6C-4000-9B9F-9F6F02DBC3B5}"/>
              </a:ext>
            </a:extLst>
          </p:cNvPr>
          <p:cNvPicPr>
            <a:picLocks noChangeAspect="1" noChangeArrowheads="1"/>
          </p:cNvPicPr>
          <p:nvPr/>
        </p:nvPicPr>
        <p:blipFill>
          <a:blip r:embed="rId2"/>
          <a:srcRect/>
          <a:stretch>
            <a:fillRect/>
          </a:stretch>
        </p:blipFill>
        <p:spPr bwMode="auto">
          <a:xfrm>
            <a:off x="4475341" y="2276872"/>
            <a:ext cx="2952326" cy="2952328"/>
          </a:xfrm>
          <a:prstGeom prst="rect">
            <a:avLst/>
          </a:prstGeom>
          <a:noFill/>
          <a:ln w="9525">
            <a:noFill/>
            <a:miter lim="800000"/>
            <a:headEnd/>
            <a:tailEnd/>
          </a:ln>
        </p:spPr>
      </p:pic>
      <p:sp>
        <p:nvSpPr>
          <p:cNvPr id="5" name="TextovéPole 4">
            <a:extLst>
              <a:ext uri="{FF2B5EF4-FFF2-40B4-BE49-F238E27FC236}">
                <a16:creationId xmlns:a16="http://schemas.microsoft.com/office/drawing/2014/main" id="{AF3EE442-A9C7-4A16-A351-64D0087040E1}"/>
              </a:ext>
            </a:extLst>
          </p:cNvPr>
          <p:cNvSpPr txBox="1"/>
          <p:nvPr/>
        </p:nvSpPr>
        <p:spPr>
          <a:xfrm>
            <a:off x="5868144" y="1844824"/>
            <a:ext cx="2160240" cy="369332"/>
          </a:xfrm>
          <a:prstGeom prst="rect">
            <a:avLst/>
          </a:prstGeom>
          <a:noFill/>
        </p:spPr>
        <p:txBody>
          <a:bodyPr wrap="square" rtlCol="0">
            <a:spAutoFit/>
          </a:bodyPr>
          <a:lstStyle/>
          <a:p>
            <a:r>
              <a:rPr lang="cs-CZ" dirty="0"/>
              <a:t>snímač</a:t>
            </a:r>
          </a:p>
        </p:txBody>
      </p:sp>
      <p:sp>
        <p:nvSpPr>
          <p:cNvPr id="6" name="Obdélník 5">
            <a:extLst>
              <a:ext uri="{FF2B5EF4-FFF2-40B4-BE49-F238E27FC236}">
                <a16:creationId xmlns:a16="http://schemas.microsoft.com/office/drawing/2014/main" id="{C56F4E04-822B-4684-9E4B-2B7E0204AFB9}"/>
              </a:ext>
            </a:extLst>
          </p:cNvPr>
          <p:cNvSpPr/>
          <p:nvPr/>
        </p:nvSpPr>
        <p:spPr>
          <a:xfrm>
            <a:off x="827584" y="234888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B959F434-A1A2-46E6-AFD4-3FFED3819A06}"/>
              </a:ext>
            </a:extLst>
          </p:cNvPr>
          <p:cNvSpPr/>
          <p:nvPr/>
        </p:nvSpPr>
        <p:spPr>
          <a:xfrm>
            <a:off x="827584" y="270892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837295CB-8832-4DC7-88E1-466BAB937E96}"/>
              </a:ext>
            </a:extLst>
          </p:cNvPr>
          <p:cNvSpPr/>
          <p:nvPr/>
        </p:nvSpPr>
        <p:spPr>
          <a:xfrm>
            <a:off x="827524" y="306896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3E907427-7A59-4DA4-823F-0945216E9B8F}"/>
              </a:ext>
            </a:extLst>
          </p:cNvPr>
          <p:cNvSpPr/>
          <p:nvPr/>
        </p:nvSpPr>
        <p:spPr>
          <a:xfrm>
            <a:off x="827524" y="342900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Obdélník 9">
            <a:extLst>
              <a:ext uri="{FF2B5EF4-FFF2-40B4-BE49-F238E27FC236}">
                <a16:creationId xmlns:a16="http://schemas.microsoft.com/office/drawing/2014/main" id="{8F87AC03-54E8-4E34-A026-6DFECC7489C9}"/>
              </a:ext>
            </a:extLst>
          </p:cNvPr>
          <p:cNvSpPr/>
          <p:nvPr/>
        </p:nvSpPr>
        <p:spPr>
          <a:xfrm>
            <a:off x="827524" y="378904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1" name="Obdélník 10">
            <a:extLst>
              <a:ext uri="{FF2B5EF4-FFF2-40B4-BE49-F238E27FC236}">
                <a16:creationId xmlns:a16="http://schemas.microsoft.com/office/drawing/2014/main" id="{84388840-7246-4CBA-9DE0-348D03F495B6}"/>
              </a:ext>
            </a:extLst>
          </p:cNvPr>
          <p:cNvSpPr/>
          <p:nvPr/>
        </p:nvSpPr>
        <p:spPr>
          <a:xfrm>
            <a:off x="827524" y="414908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TextovéPole 13">
            <a:extLst>
              <a:ext uri="{FF2B5EF4-FFF2-40B4-BE49-F238E27FC236}">
                <a16:creationId xmlns:a16="http://schemas.microsoft.com/office/drawing/2014/main" id="{E094F8B8-4DD3-4607-8B9F-F1F167FA88E3}"/>
              </a:ext>
            </a:extLst>
          </p:cNvPr>
          <p:cNvSpPr txBox="1"/>
          <p:nvPr/>
        </p:nvSpPr>
        <p:spPr>
          <a:xfrm>
            <a:off x="1103260" y="1902481"/>
            <a:ext cx="2604643" cy="369332"/>
          </a:xfrm>
          <a:prstGeom prst="rect">
            <a:avLst/>
          </a:prstGeom>
          <a:noFill/>
        </p:spPr>
        <p:txBody>
          <a:bodyPr wrap="square" rtlCol="0">
            <a:spAutoFit/>
          </a:bodyPr>
          <a:lstStyle/>
          <a:p>
            <a:r>
              <a:rPr lang="cs-CZ" dirty="0"/>
              <a:t>Proužkovaná košile</a:t>
            </a:r>
          </a:p>
        </p:txBody>
      </p:sp>
      <p:sp>
        <p:nvSpPr>
          <p:cNvPr id="20" name="TextovéPole 19">
            <a:extLst>
              <a:ext uri="{FF2B5EF4-FFF2-40B4-BE49-F238E27FC236}">
                <a16:creationId xmlns:a16="http://schemas.microsoft.com/office/drawing/2014/main" id="{39BAD473-A8B9-4F96-9E2F-392FF594A5AC}"/>
              </a:ext>
            </a:extLst>
          </p:cNvPr>
          <p:cNvSpPr txBox="1"/>
          <p:nvPr/>
        </p:nvSpPr>
        <p:spPr>
          <a:xfrm>
            <a:off x="611560" y="5445224"/>
            <a:ext cx="7704856" cy="1384995"/>
          </a:xfrm>
          <a:prstGeom prst="rect">
            <a:avLst/>
          </a:prstGeom>
          <a:noFill/>
        </p:spPr>
        <p:txBody>
          <a:bodyPr wrap="square" rtlCol="0">
            <a:spAutoFit/>
          </a:bodyPr>
          <a:lstStyle/>
          <a:p>
            <a:r>
              <a:rPr lang="cs-CZ" sz="1400" dirty="0"/>
              <a:t>Světlo dopadá na snímač pouze z bílých proužků proužkované </a:t>
            </a:r>
            <a:r>
              <a:rPr lang="cs-CZ" sz="1400" dirty="0" err="1"/>
              <a:t>košíle</a:t>
            </a:r>
            <a:r>
              <a:rPr lang="cs-CZ" sz="1400" dirty="0"/>
              <a:t>. Černé proužky světlo neodrážejí. Proužky mají bohužel přesně takovou rozteč, že světlo z bílých proužků dopadá pouze na každý druhý řádek. Na sudých řádcích, na které dopadá světlo jsou pouze pixely citlivé na zelenou a červenou barvu. Pixely citlivé na modrou barvu jsou pouze na lichých řádcích, na které ale objektiv právě promítá černé proužky. Košile se tedy bude zdát načervenalá</a:t>
            </a:r>
          </a:p>
        </p:txBody>
      </p:sp>
    </p:spTree>
    <p:extLst>
      <p:ext uri="{BB962C8B-B14F-4D97-AF65-F5344CB8AC3E}">
        <p14:creationId xmlns:p14="http://schemas.microsoft.com/office/powerpoint/2010/main" val="178903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DA857BD-D8F4-4AFF-BB78-0BA173E15858}"/>
              </a:ext>
            </a:extLst>
          </p:cNvPr>
          <p:cNvSpPr>
            <a:spLocks noGrp="1"/>
          </p:cNvSpPr>
          <p:nvPr>
            <p:ph type="title"/>
          </p:nvPr>
        </p:nvSpPr>
        <p:spPr/>
        <p:txBody>
          <a:bodyPr/>
          <a:lstStyle/>
          <a:p>
            <a:r>
              <a:rPr lang="cs-CZ" dirty="0"/>
              <a:t>Bayerova maska - </a:t>
            </a:r>
            <a:r>
              <a:rPr lang="cs-CZ" dirty="0" err="1"/>
              <a:t>Moiré</a:t>
            </a:r>
            <a:endParaRPr lang="cs-CZ" dirty="0"/>
          </a:p>
        </p:txBody>
      </p:sp>
      <p:pic>
        <p:nvPicPr>
          <p:cNvPr id="4" name="Picture 4" descr="image001">
            <a:extLst>
              <a:ext uri="{FF2B5EF4-FFF2-40B4-BE49-F238E27FC236}">
                <a16:creationId xmlns:a16="http://schemas.microsoft.com/office/drawing/2014/main" id="{D7185282-CA6C-4000-9B9F-9F6F02DBC3B5}"/>
              </a:ext>
            </a:extLst>
          </p:cNvPr>
          <p:cNvPicPr>
            <a:picLocks noChangeAspect="1" noChangeArrowheads="1"/>
          </p:cNvPicPr>
          <p:nvPr/>
        </p:nvPicPr>
        <p:blipFill>
          <a:blip r:embed="rId2"/>
          <a:srcRect/>
          <a:stretch>
            <a:fillRect/>
          </a:stretch>
        </p:blipFill>
        <p:spPr bwMode="auto">
          <a:xfrm>
            <a:off x="4463988" y="1955267"/>
            <a:ext cx="2952326" cy="2952328"/>
          </a:xfrm>
          <a:prstGeom prst="rect">
            <a:avLst/>
          </a:prstGeom>
          <a:noFill/>
          <a:ln w="9525">
            <a:noFill/>
            <a:miter lim="800000"/>
            <a:headEnd/>
            <a:tailEnd/>
          </a:ln>
        </p:spPr>
      </p:pic>
      <p:sp>
        <p:nvSpPr>
          <p:cNvPr id="5" name="TextovéPole 4">
            <a:extLst>
              <a:ext uri="{FF2B5EF4-FFF2-40B4-BE49-F238E27FC236}">
                <a16:creationId xmlns:a16="http://schemas.microsoft.com/office/drawing/2014/main" id="{AF3EE442-A9C7-4A16-A351-64D0087040E1}"/>
              </a:ext>
            </a:extLst>
          </p:cNvPr>
          <p:cNvSpPr txBox="1"/>
          <p:nvPr/>
        </p:nvSpPr>
        <p:spPr>
          <a:xfrm>
            <a:off x="5580112" y="1658484"/>
            <a:ext cx="2160240" cy="369332"/>
          </a:xfrm>
          <a:prstGeom prst="rect">
            <a:avLst/>
          </a:prstGeom>
          <a:noFill/>
        </p:spPr>
        <p:txBody>
          <a:bodyPr wrap="square" rtlCol="0">
            <a:spAutoFit/>
          </a:bodyPr>
          <a:lstStyle/>
          <a:p>
            <a:r>
              <a:rPr lang="cs-CZ" dirty="0"/>
              <a:t>snímač</a:t>
            </a:r>
          </a:p>
        </p:txBody>
      </p:sp>
      <p:sp>
        <p:nvSpPr>
          <p:cNvPr id="6" name="Obdélník 5">
            <a:extLst>
              <a:ext uri="{FF2B5EF4-FFF2-40B4-BE49-F238E27FC236}">
                <a16:creationId xmlns:a16="http://schemas.microsoft.com/office/drawing/2014/main" id="{C56F4E04-822B-4684-9E4B-2B7E0204AFB9}"/>
              </a:ext>
            </a:extLst>
          </p:cNvPr>
          <p:cNvSpPr/>
          <p:nvPr/>
        </p:nvSpPr>
        <p:spPr>
          <a:xfrm>
            <a:off x="827584" y="234888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a:extLst>
              <a:ext uri="{FF2B5EF4-FFF2-40B4-BE49-F238E27FC236}">
                <a16:creationId xmlns:a16="http://schemas.microsoft.com/office/drawing/2014/main" id="{B959F434-A1A2-46E6-AFD4-3FFED3819A06}"/>
              </a:ext>
            </a:extLst>
          </p:cNvPr>
          <p:cNvSpPr/>
          <p:nvPr/>
        </p:nvSpPr>
        <p:spPr>
          <a:xfrm>
            <a:off x="827584" y="270892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837295CB-8832-4DC7-88E1-466BAB937E96}"/>
              </a:ext>
            </a:extLst>
          </p:cNvPr>
          <p:cNvSpPr/>
          <p:nvPr/>
        </p:nvSpPr>
        <p:spPr>
          <a:xfrm>
            <a:off x="827524" y="306896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3E907427-7A59-4DA4-823F-0945216E9B8F}"/>
              </a:ext>
            </a:extLst>
          </p:cNvPr>
          <p:cNvSpPr/>
          <p:nvPr/>
        </p:nvSpPr>
        <p:spPr>
          <a:xfrm>
            <a:off x="827524" y="342900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Obdélník 9">
            <a:extLst>
              <a:ext uri="{FF2B5EF4-FFF2-40B4-BE49-F238E27FC236}">
                <a16:creationId xmlns:a16="http://schemas.microsoft.com/office/drawing/2014/main" id="{8F87AC03-54E8-4E34-A026-6DFECC7489C9}"/>
              </a:ext>
            </a:extLst>
          </p:cNvPr>
          <p:cNvSpPr/>
          <p:nvPr/>
        </p:nvSpPr>
        <p:spPr>
          <a:xfrm>
            <a:off x="827524" y="3789040"/>
            <a:ext cx="3384376" cy="3600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1" name="Obdélník 10">
            <a:extLst>
              <a:ext uri="{FF2B5EF4-FFF2-40B4-BE49-F238E27FC236}">
                <a16:creationId xmlns:a16="http://schemas.microsoft.com/office/drawing/2014/main" id="{84388840-7246-4CBA-9DE0-348D03F495B6}"/>
              </a:ext>
            </a:extLst>
          </p:cNvPr>
          <p:cNvSpPr/>
          <p:nvPr/>
        </p:nvSpPr>
        <p:spPr>
          <a:xfrm>
            <a:off x="827524" y="4149080"/>
            <a:ext cx="3384376" cy="36004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TextovéPole 13">
            <a:extLst>
              <a:ext uri="{FF2B5EF4-FFF2-40B4-BE49-F238E27FC236}">
                <a16:creationId xmlns:a16="http://schemas.microsoft.com/office/drawing/2014/main" id="{E094F8B8-4DD3-4607-8B9F-F1F167FA88E3}"/>
              </a:ext>
            </a:extLst>
          </p:cNvPr>
          <p:cNvSpPr txBox="1"/>
          <p:nvPr/>
        </p:nvSpPr>
        <p:spPr>
          <a:xfrm>
            <a:off x="1103260" y="1902481"/>
            <a:ext cx="2604643" cy="369332"/>
          </a:xfrm>
          <a:prstGeom prst="rect">
            <a:avLst/>
          </a:prstGeom>
          <a:noFill/>
        </p:spPr>
        <p:txBody>
          <a:bodyPr wrap="square" rtlCol="0">
            <a:spAutoFit/>
          </a:bodyPr>
          <a:lstStyle/>
          <a:p>
            <a:r>
              <a:rPr lang="cs-CZ" dirty="0"/>
              <a:t>Proužkovaná košile</a:t>
            </a:r>
          </a:p>
        </p:txBody>
      </p:sp>
      <p:cxnSp>
        <p:nvCxnSpPr>
          <p:cNvPr id="16" name="Přímá spojnice se šipkou 15">
            <a:extLst>
              <a:ext uri="{FF2B5EF4-FFF2-40B4-BE49-F238E27FC236}">
                <a16:creationId xmlns:a16="http://schemas.microsoft.com/office/drawing/2014/main" id="{B27F7CD8-5C6C-48F0-8DC8-B27264C82AD6}"/>
              </a:ext>
            </a:extLst>
          </p:cNvPr>
          <p:cNvCxnSpPr>
            <a:cxnSpLocks/>
          </p:cNvCxnSpPr>
          <p:nvPr/>
        </p:nvCxnSpPr>
        <p:spPr>
          <a:xfrm>
            <a:off x="3707903" y="2852936"/>
            <a:ext cx="1008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Přímá spojnice se šipkou 17">
            <a:extLst>
              <a:ext uri="{FF2B5EF4-FFF2-40B4-BE49-F238E27FC236}">
                <a16:creationId xmlns:a16="http://schemas.microsoft.com/office/drawing/2014/main" id="{69981136-A6ED-4EFC-B32C-EAABE5E88369}"/>
              </a:ext>
            </a:extLst>
          </p:cNvPr>
          <p:cNvCxnSpPr>
            <a:cxnSpLocks/>
          </p:cNvCxnSpPr>
          <p:nvPr/>
        </p:nvCxnSpPr>
        <p:spPr>
          <a:xfrm>
            <a:off x="3707903" y="3573016"/>
            <a:ext cx="1008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Přímá spojnice se šipkou 18">
            <a:extLst>
              <a:ext uri="{FF2B5EF4-FFF2-40B4-BE49-F238E27FC236}">
                <a16:creationId xmlns:a16="http://schemas.microsoft.com/office/drawing/2014/main" id="{0020E220-630F-4DA7-BDEC-10D151D3CD9F}"/>
              </a:ext>
            </a:extLst>
          </p:cNvPr>
          <p:cNvCxnSpPr>
            <a:cxnSpLocks/>
          </p:cNvCxnSpPr>
          <p:nvPr/>
        </p:nvCxnSpPr>
        <p:spPr>
          <a:xfrm>
            <a:off x="3671482" y="4293096"/>
            <a:ext cx="1008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ovéPole 19">
            <a:extLst>
              <a:ext uri="{FF2B5EF4-FFF2-40B4-BE49-F238E27FC236}">
                <a16:creationId xmlns:a16="http://schemas.microsoft.com/office/drawing/2014/main" id="{39BAD473-A8B9-4F96-9E2F-392FF594A5AC}"/>
              </a:ext>
            </a:extLst>
          </p:cNvPr>
          <p:cNvSpPr txBox="1"/>
          <p:nvPr/>
        </p:nvSpPr>
        <p:spPr>
          <a:xfrm>
            <a:off x="611560" y="5445224"/>
            <a:ext cx="7704856" cy="738664"/>
          </a:xfrm>
          <a:prstGeom prst="rect">
            <a:avLst/>
          </a:prstGeom>
          <a:noFill/>
        </p:spPr>
        <p:txBody>
          <a:bodyPr wrap="square" rtlCol="0">
            <a:spAutoFit/>
          </a:bodyPr>
          <a:lstStyle/>
          <a:p>
            <a:r>
              <a:rPr lang="cs-CZ" sz="1400" dirty="0"/>
              <a:t>Dojde-li k drobnému pohybu kamery nebo košile, situace se obrátí. Světlo z bílých proužků teď dopadá na liché řádky, na kterých jsou pouze pixely citlivé na zelenou a modrou barvu. Košile se najednou bude zdát namodralá</a:t>
            </a:r>
          </a:p>
        </p:txBody>
      </p:sp>
    </p:spTree>
    <p:extLst>
      <p:ext uri="{BB962C8B-B14F-4D97-AF65-F5344CB8AC3E}">
        <p14:creationId xmlns:p14="http://schemas.microsoft.com/office/powerpoint/2010/main" val="687358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Nadpis 1"/>
          <p:cNvSpPr>
            <a:spLocks noGrp="1"/>
          </p:cNvSpPr>
          <p:nvPr>
            <p:ph type="title"/>
          </p:nvPr>
        </p:nvSpPr>
        <p:spPr/>
        <p:txBody>
          <a:bodyPr/>
          <a:lstStyle/>
          <a:p>
            <a:r>
              <a:rPr lang="cs-CZ"/>
              <a:t>3 CCD</a:t>
            </a:r>
          </a:p>
        </p:txBody>
      </p:sp>
      <p:sp>
        <p:nvSpPr>
          <p:cNvPr id="31746" name="Zástupný symbol pro obsah 2"/>
          <p:cNvSpPr>
            <a:spLocks noGrp="1"/>
          </p:cNvSpPr>
          <p:nvPr>
            <p:ph idx="1"/>
          </p:nvPr>
        </p:nvSpPr>
        <p:spPr/>
        <p:txBody>
          <a:bodyPr/>
          <a:lstStyle/>
          <a:p>
            <a:r>
              <a:rPr lang="cs-CZ" sz="1200" dirty="0"/>
              <a:t>Profesionální přístroje používají tři nezávislé monochromatické snímače pro snímaní každé barevné složky zvlášť</a:t>
            </a:r>
          </a:p>
          <a:p>
            <a:r>
              <a:rPr lang="cs-CZ" sz="1200" dirty="0"/>
              <a:t>Tříčipový systém používá samostatné CCD snímače pro každou základní barvu (červená, zelená, modrá). </a:t>
            </a:r>
          </a:p>
          <a:p>
            <a:r>
              <a:rPr lang="cs-CZ" sz="1200" dirty="0"/>
              <a:t>Světlo, které vystupuje z objektivu, je diachronickými zrcadly (optickými hranoly) rozděleno na jednotlivé základní barevné složky </a:t>
            </a:r>
          </a:p>
          <a:p>
            <a:r>
              <a:rPr lang="cs-CZ" sz="1200" dirty="0"/>
              <a:t>Zařízení s 3 CCD snímači je zcela bez problému moaré a má lepší barevné podání</a:t>
            </a:r>
          </a:p>
          <a:p>
            <a:r>
              <a:rPr lang="cs-CZ" sz="1200" dirty="0"/>
              <a:t>Při nepřesném provedení může nastat problém se správným nasměrováním světla na odpovídající si body na jednotlivých panelech</a:t>
            </a:r>
          </a:p>
          <a:p>
            <a:r>
              <a:rPr lang="cs-CZ" sz="1200" dirty="0"/>
              <a:t>Ve fotoaparátech se nepoužívají kvůli velkým rozměrům (ve videokameře to kvůli jejímu dlouhému tělo nevadí)</a:t>
            </a:r>
          </a:p>
        </p:txBody>
      </p:sp>
      <p:pic>
        <p:nvPicPr>
          <p:cNvPr id="31747" name="Picture 2" descr="http://www.panasonic.com.cy/images/3ccd_lenses.jpg"/>
          <p:cNvPicPr>
            <a:picLocks noChangeAspect="1" noChangeArrowheads="1"/>
          </p:cNvPicPr>
          <p:nvPr/>
        </p:nvPicPr>
        <p:blipFill>
          <a:blip r:embed="rId2"/>
          <a:srcRect/>
          <a:stretch>
            <a:fillRect/>
          </a:stretch>
        </p:blipFill>
        <p:spPr bwMode="auto">
          <a:xfrm>
            <a:off x="901700" y="3668713"/>
            <a:ext cx="5143500" cy="27622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Nadpis 1"/>
          <p:cNvSpPr>
            <a:spLocks noGrp="1"/>
          </p:cNvSpPr>
          <p:nvPr>
            <p:ph type="title"/>
          </p:nvPr>
        </p:nvSpPr>
        <p:spPr/>
        <p:txBody>
          <a:bodyPr/>
          <a:lstStyle/>
          <a:p>
            <a:r>
              <a:rPr lang="cs-CZ"/>
              <a:t>3 CCD</a:t>
            </a:r>
          </a:p>
        </p:txBody>
      </p:sp>
      <p:pic>
        <p:nvPicPr>
          <p:cNvPr id="32770" name="Picture 2" descr="http://www.zeiss.com/C1256B5E0051569F/GraphikTitelIntern/3CCD_grauer_Rahmen/$File/3CCD_d_351.gif"/>
          <p:cNvPicPr>
            <a:picLocks noChangeAspect="1" noChangeArrowheads="1"/>
          </p:cNvPicPr>
          <p:nvPr/>
        </p:nvPicPr>
        <p:blipFill>
          <a:blip r:embed="rId2"/>
          <a:srcRect/>
          <a:stretch>
            <a:fillRect/>
          </a:stretch>
        </p:blipFill>
        <p:spPr bwMode="auto">
          <a:xfrm>
            <a:off x="584200" y="1806575"/>
            <a:ext cx="4159250" cy="2447925"/>
          </a:xfrm>
          <a:prstGeom prst="rect">
            <a:avLst/>
          </a:prstGeom>
          <a:noFill/>
          <a:ln w="9525">
            <a:noFill/>
            <a:miter lim="800000"/>
            <a:headEnd/>
            <a:tailEnd/>
          </a:ln>
        </p:spPr>
      </p:pic>
      <p:pic>
        <p:nvPicPr>
          <p:cNvPr id="32771" name="Picture 4" descr="http://www.fluxdata.com/files/pictures/fluxdata3ccdcamera-300x284.jpg"/>
          <p:cNvPicPr>
            <a:picLocks noChangeAspect="1" noChangeArrowheads="1"/>
          </p:cNvPicPr>
          <p:nvPr/>
        </p:nvPicPr>
        <p:blipFill>
          <a:blip r:embed="rId3"/>
          <a:srcRect/>
          <a:stretch>
            <a:fillRect/>
          </a:stretch>
        </p:blipFill>
        <p:spPr bwMode="auto">
          <a:xfrm>
            <a:off x="5148263" y="1644650"/>
            <a:ext cx="2857500" cy="2705100"/>
          </a:xfrm>
          <a:prstGeom prst="rect">
            <a:avLst/>
          </a:prstGeom>
          <a:noFill/>
          <a:ln w="9525">
            <a:noFill/>
            <a:miter lim="800000"/>
            <a:headEnd/>
            <a:tailEnd/>
          </a:ln>
        </p:spPr>
      </p:pic>
      <p:pic>
        <p:nvPicPr>
          <p:cNvPr id="32772" name="Picture 6" descr="http://images.amazon.com/images/G/01/photo/editorial/3CCD.jpg"/>
          <p:cNvPicPr>
            <a:picLocks noChangeAspect="1" noChangeArrowheads="1"/>
          </p:cNvPicPr>
          <p:nvPr/>
        </p:nvPicPr>
        <p:blipFill>
          <a:blip r:embed="rId4"/>
          <a:srcRect/>
          <a:stretch>
            <a:fillRect/>
          </a:stretch>
        </p:blipFill>
        <p:spPr bwMode="auto">
          <a:xfrm>
            <a:off x="3851275" y="4581525"/>
            <a:ext cx="1695450" cy="14287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cs-CZ" dirty="0" err="1"/>
              <a:t>Mikročočky</a:t>
            </a:r>
            <a:endParaRPr lang="cs-CZ" dirty="0"/>
          </a:p>
        </p:txBody>
      </p:sp>
      <p:sp>
        <p:nvSpPr>
          <p:cNvPr id="30722" name="Rectangle 3"/>
          <p:cNvSpPr>
            <a:spLocks noGrp="1" noChangeArrowheads="1"/>
          </p:cNvSpPr>
          <p:nvPr>
            <p:ph type="body" idx="1"/>
          </p:nvPr>
        </p:nvSpPr>
        <p:spPr/>
        <p:txBody>
          <a:bodyPr/>
          <a:lstStyle/>
          <a:p>
            <a:pPr eaLnBrk="1" hangingPunct="1"/>
            <a:r>
              <a:rPr lang="cs-CZ" sz="1300" dirty="0"/>
              <a:t>Jednotlivé senzory na snímači spolu nesousedí zcela těsně, ale jsou mezi nimi </a:t>
            </a:r>
            <a:r>
              <a:rPr lang="cs-CZ" sz="1300" b="1" dirty="0"/>
              <a:t>mezery </a:t>
            </a:r>
          </a:p>
          <a:p>
            <a:pPr eaLnBrk="1" hangingPunct="1"/>
            <a:r>
              <a:rPr lang="cs-CZ" sz="1300" dirty="0"/>
              <a:t>Tyto mezery pohlcují nebo odrážejí dopadající světlo </a:t>
            </a:r>
          </a:p>
          <a:p>
            <a:pPr eaLnBrk="1" hangingPunct="1"/>
            <a:r>
              <a:rPr lang="cs-CZ" sz="1300" dirty="0"/>
              <a:t>Část na pixel dopadajícího světla tedy není vůbec zachycena – pixel je citlivý jen uprostřed</a:t>
            </a:r>
          </a:p>
          <a:p>
            <a:pPr eaLnBrk="1" hangingPunct="1"/>
            <a:r>
              <a:rPr lang="cs-CZ" sz="1300" dirty="0"/>
              <a:t>Řešením je použití </a:t>
            </a:r>
            <a:r>
              <a:rPr lang="cs-CZ" sz="1300" dirty="0" err="1"/>
              <a:t>mikročoček</a:t>
            </a:r>
            <a:endParaRPr lang="cs-CZ" sz="1300" dirty="0"/>
          </a:p>
          <a:p>
            <a:pPr eaLnBrk="1" hangingPunct="1"/>
            <a:r>
              <a:rPr lang="cs-CZ" sz="1300" dirty="0"/>
              <a:t>Světlo, které by bez použití </a:t>
            </a:r>
            <a:r>
              <a:rPr lang="cs-CZ" sz="1300" dirty="0" err="1"/>
              <a:t>mikročoček</a:t>
            </a:r>
            <a:r>
              <a:rPr lang="cs-CZ" sz="1300" dirty="0"/>
              <a:t> dopadlo do mezer mezi pixely, je směrováno do středu buňky</a:t>
            </a:r>
          </a:p>
          <a:p>
            <a:pPr eaLnBrk="1" hangingPunct="1"/>
            <a:r>
              <a:rPr lang="cs-CZ" sz="1300" dirty="0"/>
              <a:t>Každý pixel má svou vlastní miniaturní </a:t>
            </a:r>
            <a:r>
              <a:rPr lang="cs-CZ" sz="1300" dirty="0" err="1"/>
              <a:t>mikročočku</a:t>
            </a:r>
            <a:endParaRPr lang="cs-CZ" sz="1300" dirty="0"/>
          </a:p>
          <a:p>
            <a:pPr eaLnBrk="1" hangingPunct="1"/>
            <a:r>
              <a:rPr lang="cs-CZ" sz="1300" dirty="0" err="1"/>
              <a:t>Mikročoček</a:t>
            </a:r>
            <a:r>
              <a:rPr lang="cs-CZ" sz="1300" dirty="0"/>
              <a:t> jsou tedy na snímači miliony</a:t>
            </a:r>
          </a:p>
          <a:p>
            <a:pPr eaLnBrk="1" hangingPunct="1"/>
            <a:r>
              <a:rPr lang="cs-CZ" sz="1300" dirty="0" err="1"/>
              <a:t>Mikročočky</a:t>
            </a:r>
            <a:r>
              <a:rPr lang="cs-CZ" sz="1300" dirty="0"/>
              <a:t> zvyšují citlivost snímače – zlepšují schopnost jednotlivých pixelů zachycovat světlo </a:t>
            </a:r>
          </a:p>
          <a:p>
            <a:pPr eaLnBrk="1" hangingPunct="1"/>
            <a:endParaRPr lang="cs-CZ" sz="1300" dirty="0"/>
          </a:p>
        </p:txBody>
      </p:sp>
      <p:pic>
        <p:nvPicPr>
          <p:cNvPr id="30723" name="Picture 4" descr="image007"/>
          <p:cNvPicPr>
            <a:picLocks noChangeAspect="1" noChangeArrowheads="1"/>
          </p:cNvPicPr>
          <p:nvPr/>
        </p:nvPicPr>
        <p:blipFill>
          <a:blip r:embed="rId2"/>
          <a:srcRect/>
          <a:stretch>
            <a:fillRect/>
          </a:stretch>
        </p:blipFill>
        <p:spPr bwMode="auto">
          <a:xfrm>
            <a:off x="2411760" y="4004174"/>
            <a:ext cx="4824536" cy="2472575"/>
          </a:xfrm>
          <a:prstGeom prst="rect">
            <a:avLst/>
          </a:prstGeom>
          <a:noFill/>
          <a:ln w="9525">
            <a:noFill/>
            <a:miter lim="800000"/>
            <a:headEnd/>
            <a:tailEnd/>
          </a:ln>
        </p:spPr>
      </p:pic>
      <p:sp>
        <p:nvSpPr>
          <p:cNvPr id="2" name="TextovéPole 1">
            <a:extLst>
              <a:ext uri="{FF2B5EF4-FFF2-40B4-BE49-F238E27FC236}">
                <a16:creationId xmlns:a16="http://schemas.microsoft.com/office/drawing/2014/main" id="{94C78ED2-41FE-419B-A7F9-66462892E89E}"/>
              </a:ext>
            </a:extLst>
          </p:cNvPr>
          <p:cNvSpPr txBox="1"/>
          <p:nvPr/>
        </p:nvSpPr>
        <p:spPr>
          <a:xfrm>
            <a:off x="3035424" y="6451530"/>
            <a:ext cx="1612776" cy="369332"/>
          </a:xfrm>
          <a:prstGeom prst="rect">
            <a:avLst/>
          </a:prstGeom>
          <a:noFill/>
        </p:spPr>
        <p:txBody>
          <a:bodyPr wrap="square" rtlCol="0">
            <a:spAutoFit/>
          </a:bodyPr>
          <a:lstStyle/>
          <a:p>
            <a:r>
              <a:rPr lang="cs-CZ" dirty="0"/>
              <a:t>1 pixel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Nadpis 1"/>
          <p:cNvSpPr>
            <a:spLocks noGrp="1"/>
          </p:cNvSpPr>
          <p:nvPr>
            <p:ph type="title" idx="4294967295"/>
          </p:nvPr>
        </p:nvSpPr>
        <p:spPr/>
        <p:txBody>
          <a:bodyPr anchor="ctr"/>
          <a:lstStyle/>
          <a:p>
            <a:pPr eaLnBrk="1" hangingPunct="1"/>
            <a:r>
              <a:rPr lang="cs-CZ" dirty="0"/>
              <a:t>CCD</a:t>
            </a:r>
          </a:p>
        </p:txBody>
      </p:sp>
      <p:sp>
        <p:nvSpPr>
          <p:cNvPr id="16386" name="Zástupný symbol pro obsah 2"/>
          <p:cNvSpPr>
            <a:spLocks noGrp="1"/>
          </p:cNvSpPr>
          <p:nvPr>
            <p:ph idx="4294967295"/>
          </p:nvPr>
        </p:nvSpPr>
        <p:spPr/>
        <p:txBody>
          <a:bodyPr/>
          <a:lstStyle/>
          <a:p>
            <a:pPr eaLnBrk="1" hangingPunct="1">
              <a:lnSpc>
                <a:spcPct val="90000"/>
              </a:lnSpc>
            </a:pPr>
            <a:r>
              <a:rPr lang="cs-CZ" sz="1700" dirty="0"/>
              <a:t>Využívá </a:t>
            </a:r>
            <a:r>
              <a:rPr lang="cs-CZ" sz="1700" b="1" dirty="0"/>
              <a:t>fotoelektrický jev </a:t>
            </a:r>
            <a:r>
              <a:rPr lang="cs-CZ" sz="1700" dirty="0"/>
              <a:t>– foton dopadajícího světla při nárazu do atomu senzoru dokáže převést některý z jeho elektronů ze základního do tzv. excitovaného stavu </a:t>
            </a:r>
          </a:p>
          <a:p>
            <a:pPr eaLnBrk="1" hangingPunct="1">
              <a:lnSpc>
                <a:spcPct val="90000"/>
              </a:lnSpc>
            </a:pPr>
            <a:endParaRPr lang="cs-CZ" sz="1700" dirty="0"/>
          </a:p>
          <a:p>
            <a:pPr eaLnBrk="1" hangingPunct="1"/>
            <a:endParaRPr lang="cs-CZ" dirty="0"/>
          </a:p>
          <a:p>
            <a:pPr eaLnBrk="1" hangingPunct="1"/>
            <a:endParaRPr lang="cs-CZ" dirty="0"/>
          </a:p>
        </p:txBody>
      </p:sp>
      <p:pic>
        <p:nvPicPr>
          <p:cNvPr id="16387" name="Picture 4" descr="CCDexpo"/>
          <p:cNvPicPr>
            <a:picLocks noChangeAspect="1" noChangeArrowheads="1"/>
          </p:cNvPicPr>
          <p:nvPr/>
        </p:nvPicPr>
        <p:blipFill>
          <a:blip r:embed="rId2"/>
          <a:srcRect/>
          <a:stretch>
            <a:fillRect/>
          </a:stretch>
        </p:blipFill>
        <p:spPr bwMode="auto">
          <a:xfrm>
            <a:off x="1187450" y="3716338"/>
            <a:ext cx="7024688" cy="2146300"/>
          </a:xfrm>
          <a:prstGeom prst="rect">
            <a:avLst/>
          </a:prstGeom>
          <a:noFill/>
          <a:ln w="9525">
            <a:noFill/>
            <a:miter lim="800000"/>
            <a:headEnd/>
            <a:tailEnd/>
          </a:ln>
        </p:spPr>
      </p:pic>
      <p:sp>
        <p:nvSpPr>
          <p:cNvPr id="16388" name="Text Box 9"/>
          <p:cNvSpPr txBox="1">
            <a:spLocks noChangeArrowheads="1"/>
          </p:cNvSpPr>
          <p:nvPr/>
        </p:nvSpPr>
        <p:spPr bwMode="auto">
          <a:xfrm>
            <a:off x="2124075" y="2781300"/>
            <a:ext cx="3744913" cy="825500"/>
          </a:xfrm>
          <a:prstGeom prst="rect">
            <a:avLst/>
          </a:prstGeom>
          <a:solidFill>
            <a:srgbClr val="FFFF99"/>
          </a:solidFill>
          <a:ln w="9525">
            <a:noFill/>
            <a:miter lim="800000"/>
            <a:headEnd/>
            <a:tailEnd/>
          </a:ln>
        </p:spPr>
        <p:txBody>
          <a:bodyPr>
            <a:spAutoFit/>
          </a:bodyPr>
          <a:lstStyle/>
          <a:p>
            <a:pPr>
              <a:spcBef>
                <a:spcPct val="50000"/>
              </a:spcBef>
            </a:pPr>
            <a:r>
              <a:rPr lang="cs-CZ" sz="1600" dirty="0"/>
              <a:t>Dopadající fotony excitují v polovodiči elektrony, které jsou pak přitahovány ke kladně nabitým elektrodám (1) </a:t>
            </a:r>
          </a:p>
        </p:txBody>
      </p:sp>
      <p:sp>
        <p:nvSpPr>
          <p:cNvPr id="16389" name="Line 10"/>
          <p:cNvSpPr>
            <a:spLocks noChangeShapeType="1"/>
          </p:cNvSpPr>
          <p:nvPr/>
        </p:nvSpPr>
        <p:spPr bwMode="auto">
          <a:xfrm flipH="1">
            <a:off x="2268538" y="3284538"/>
            <a:ext cx="503237" cy="1728787"/>
          </a:xfrm>
          <a:prstGeom prst="line">
            <a:avLst/>
          </a:prstGeom>
          <a:noFill/>
          <a:ln w="9525">
            <a:solidFill>
              <a:schemeClr val="tx1"/>
            </a:solidFill>
            <a:round/>
            <a:headEnd/>
            <a:tailEnd type="triangle" w="med" len="med"/>
          </a:ln>
        </p:spPr>
        <p:txBody>
          <a:bodyPr/>
          <a:lstStyle/>
          <a:p>
            <a:endParaRPr lang="cs-CZ"/>
          </a:p>
        </p:txBody>
      </p:sp>
      <p:sp>
        <p:nvSpPr>
          <p:cNvPr id="16390" name="Line 11"/>
          <p:cNvSpPr>
            <a:spLocks noChangeShapeType="1"/>
          </p:cNvSpPr>
          <p:nvPr/>
        </p:nvSpPr>
        <p:spPr bwMode="auto">
          <a:xfrm flipH="1">
            <a:off x="2555875" y="3573463"/>
            <a:ext cx="1439863" cy="1079500"/>
          </a:xfrm>
          <a:prstGeom prst="line">
            <a:avLst/>
          </a:prstGeom>
          <a:noFill/>
          <a:ln w="9525">
            <a:solidFill>
              <a:schemeClr val="tx1"/>
            </a:solidFill>
            <a:round/>
            <a:headEnd/>
            <a:tailEnd type="triangle" w="med" len="med"/>
          </a:ln>
        </p:spPr>
        <p:txBody>
          <a:bodyPr/>
          <a:lstStyle/>
          <a:p>
            <a:endParaRPr lang="cs-CZ"/>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329250-34D4-4DEA-A07D-02DDE3D8AA9C}"/>
              </a:ext>
            </a:extLst>
          </p:cNvPr>
          <p:cNvSpPr>
            <a:spLocks noGrp="1"/>
          </p:cNvSpPr>
          <p:nvPr>
            <p:ph type="title"/>
          </p:nvPr>
        </p:nvSpPr>
        <p:spPr/>
        <p:txBody>
          <a:bodyPr/>
          <a:lstStyle/>
          <a:p>
            <a:r>
              <a:rPr lang="cs-CZ" dirty="0" err="1"/>
              <a:t>Mikročočky</a:t>
            </a:r>
            <a:endParaRPr lang="cs-CZ" dirty="0"/>
          </a:p>
        </p:txBody>
      </p:sp>
      <p:pic>
        <p:nvPicPr>
          <p:cNvPr id="5" name="Zástupný obsah 4">
            <a:extLst>
              <a:ext uri="{FF2B5EF4-FFF2-40B4-BE49-F238E27FC236}">
                <a16:creationId xmlns:a16="http://schemas.microsoft.com/office/drawing/2014/main" id="{E3020E67-603C-4A83-9ACC-D552B3AE8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169" y="1719263"/>
            <a:ext cx="4411662" cy="4411662"/>
          </a:xfrm>
        </p:spPr>
      </p:pic>
      <p:sp>
        <p:nvSpPr>
          <p:cNvPr id="6" name="Obdélník 5">
            <a:extLst>
              <a:ext uri="{FF2B5EF4-FFF2-40B4-BE49-F238E27FC236}">
                <a16:creationId xmlns:a16="http://schemas.microsoft.com/office/drawing/2014/main" id="{F04F9A36-74EE-4D9A-AE2D-5A6EC04DA9D5}"/>
              </a:ext>
            </a:extLst>
          </p:cNvPr>
          <p:cNvSpPr/>
          <p:nvPr/>
        </p:nvSpPr>
        <p:spPr>
          <a:xfrm>
            <a:off x="2483768" y="5877272"/>
            <a:ext cx="100811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780340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cs-CZ" sz="3600" dirty="0"/>
              <a:t>Více </a:t>
            </a:r>
            <a:r>
              <a:rPr lang="cs-CZ" sz="3600" dirty="0" err="1"/>
              <a:t>megapixelů</a:t>
            </a:r>
            <a:r>
              <a:rPr lang="cs-CZ" sz="3600" dirty="0"/>
              <a:t> = lepší obraz ?</a:t>
            </a:r>
          </a:p>
        </p:txBody>
      </p:sp>
      <p:sp>
        <p:nvSpPr>
          <p:cNvPr id="33794" name="Rectangle 3"/>
          <p:cNvSpPr>
            <a:spLocks noGrp="1" noChangeArrowheads="1"/>
          </p:cNvSpPr>
          <p:nvPr>
            <p:ph type="body" idx="1"/>
          </p:nvPr>
        </p:nvSpPr>
        <p:spPr/>
        <p:txBody>
          <a:bodyPr/>
          <a:lstStyle/>
          <a:p>
            <a:pPr eaLnBrk="1" hangingPunct="1"/>
            <a:r>
              <a:rPr lang="cs-CZ" sz="1500" dirty="0"/>
              <a:t>Výrobci stále zvyšovali rozlišení snímačů fotoaparátů, až narazili na fyzikální limity.</a:t>
            </a:r>
          </a:p>
          <a:p>
            <a:pPr eaLnBrk="1" hangingPunct="1"/>
            <a:r>
              <a:rPr lang="cs-CZ" sz="1500" dirty="0"/>
              <a:t>Novější modely pak často fotily hůř než jejich předchůdci.</a:t>
            </a:r>
          </a:p>
          <a:p>
            <a:pPr eaLnBrk="1" hangingPunct="1"/>
            <a:r>
              <a:rPr lang="cs-CZ" sz="1500" dirty="0"/>
              <a:t>Výrobci digitálních fotoaparátů mezi sebou soupeří o zákazníka pomocí snadno porovnatelných parametrů </a:t>
            </a:r>
          </a:p>
          <a:p>
            <a:pPr eaLnBrk="1" hangingPunct="1"/>
            <a:r>
              <a:rPr lang="cs-CZ" sz="1500" dirty="0"/>
              <a:t>Ti, kteří se v problematice digitální fotografie příliš neorientují, vybírají podle počtu </a:t>
            </a:r>
            <a:r>
              <a:rPr lang="cs-CZ" sz="1500" dirty="0" err="1"/>
              <a:t>megapixelů</a:t>
            </a:r>
            <a:r>
              <a:rPr lang="cs-CZ" sz="1500" dirty="0"/>
              <a:t>, které dokáže fotoaparát zaznamenat</a:t>
            </a:r>
          </a:p>
          <a:p>
            <a:pPr eaLnBrk="1" hangingPunct="1"/>
            <a:r>
              <a:rPr lang="cs-CZ" sz="1500" dirty="0"/>
              <a:t>Vyšší rozlišení může ale paradoxně znamenat nižší obrazovou kvalitu </a:t>
            </a:r>
          </a:p>
          <a:p>
            <a:pPr eaLnBrk="1" hangingPunct="1"/>
            <a:r>
              <a:rPr lang="cs-CZ" sz="1500" dirty="0"/>
              <a:t>Rozměry snímače v nejlevnějších fotoaparátech jsou velmi malé – cca 4 x 6 mm</a:t>
            </a:r>
          </a:p>
          <a:p>
            <a:pPr eaLnBrk="1" hangingPunct="1"/>
            <a:r>
              <a:rPr lang="cs-CZ" sz="1500" dirty="0"/>
              <a:t>Aby se více pixelů vešlo na malý snímač v levném fotoaparátu, musí být </a:t>
            </a:r>
            <a:r>
              <a:rPr lang="cs-CZ" sz="1500" b="1" dirty="0"/>
              <a:t>pixely velmi malé</a:t>
            </a:r>
          </a:p>
          <a:p>
            <a:pPr eaLnBrk="1" hangingPunct="1"/>
            <a:r>
              <a:rPr lang="cs-CZ" sz="1500" dirty="0"/>
              <a:t>Velmi malé pixely mají ale špatnou citlivost (zachytí méně fotonů) a obraz je degradován šumem</a:t>
            </a:r>
          </a:p>
          <a:p>
            <a:pPr eaLnBrk="1" hangingPunct="1"/>
            <a:r>
              <a:rPr lang="cs-CZ" sz="1500" dirty="0"/>
              <a:t>Zaostřit obraz na velmi malé pixely je složité a vyniknou při tom všechny optické vady objektivu  </a:t>
            </a:r>
          </a:p>
          <a:p>
            <a:pPr eaLnBrk="1" hangingPunct="1"/>
            <a:r>
              <a:rPr lang="cs-CZ" sz="1500" b="1" dirty="0"/>
              <a:t>Hustota pixelů </a:t>
            </a:r>
            <a:r>
              <a:rPr lang="cs-CZ" sz="1500" dirty="0"/>
              <a:t>na snímači je příliš vysoká a </a:t>
            </a:r>
            <a:r>
              <a:rPr lang="cs-CZ" sz="1500" b="1" dirty="0"/>
              <a:t>optika nezvládá tak jemnou kresbu </a:t>
            </a:r>
            <a:r>
              <a:rPr lang="cs-CZ" sz="1500" dirty="0"/>
              <a:t>– sousední pixely snímače vidí v podstatě totéž</a:t>
            </a:r>
          </a:p>
          <a:p>
            <a:pPr eaLnBrk="1" hangingPunct="1"/>
            <a:r>
              <a:rPr lang="cs-CZ" sz="1500" dirty="0"/>
              <a:t>Důležité je hledět nejen na rozlišení, ale i na poměr rozlišení a velikosti čipu – hustotu pixelů (pixel </a:t>
            </a:r>
            <a:r>
              <a:rPr lang="cs-CZ" sz="1500" dirty="0" err="1"/>
              <a:t>density</a:t>
            </a:r>
            <a:r>
              <a:rPr lang="cs-CZ" sz="1500" dirty="0"/>
              <a:t>)</a:t>
            </a:r>
          </a:p>
          <a:p>
            <a:pPr eaLnBrk="1" hangingPunct="1"/>
            <a:endParaRPr lang="cs-CZ" sz="1300" dirty="0"/>
          </a:p>
          <a:p>
            <a:pPr eaLnBrk="1" hangingPunct="1"/>
            <a:endParaRPr lang="cs-CZ"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cs-CZ" dirty="0"/>
              <a:t>Snímače obrazu</a:t>
            </a:r>
          </a:p>
        </p:txBody>
      </p:sp>
      <p:sp>
        <p:nvSpPr>
          <p:cNvPr id="34818" name="Rectangle 3"/>
          <p:cNvSpPr>
            <a:spLocks noGrp="1" noChangeArrowheads="1"/>
          </p:cNvSpPr>
          <p:nvPr>
            <p:ph type="body" idx="1"/>
          </p:nvPr>
        </p:nvSpPr>
        <p:spPr/>
        <p:txBody>
          <a:bodyPr/>
          <a:lstStyle/>
          <a:p>
            <a:pPr eaLnBrk="1" hangingPunct="1"/>
            <a:r>
              <a:rPr lang="cs-CZ" b="1" dirty="0"/>
              <a:t>Hustota </a:t>
            </a:r>
            <a:r>
              <a:rPr lang="cs-CZ" b="1" dirty="0" err="1"/>
              <a:t>megapixelů</a:t>
            </a:r>
            <a:r>
              <a:rPr lang="cs-CZ" b="1" dirty="0"/>
              <a:t> </a:t>
            </a:r>
            <a:r>
              <a:rPr lang="cs-CZ" dirty="0"/>
              <a:t>– pixel </a:t>
            </a:r>
            <a:r>
              <a:rPr lang="cs-CZ" dirty="0" err="1"/>
              <a:t>density</a:t>
            </a:r>
            <a:endParaRPr lang="cs-CZ" dirty="0"/>
          </a:p>
          <a:p>
            <a:pPr lvl="1" eaLnBrk="1" hangingPunct="1"/>
            <a:endParaRPr lang="cs-CZ" dirty="0"/>
          </a:p>
          <a:p>
            <a:pPr lvl="1" eaLnBrk="1" hangingPunct="1"/>
            <a:r>
              <a:rPr lang="cs-CZ" dirty="0"/>
              <a:t>Astronomické dalekohledy 0,5 až 1 </a:t>
            </a:r>
            <a:r>
              <a:rPr lang="cs-CZ" dirty="0" err="1"/>
              <a:t>Mpx</a:t>
            </a:r>
            <a:r>
              <a:rPr lang="cs-CZ" dirty="0"/>
              <a:t>/</a:t>
            </a:r>
            <a:r>
              <a:rPr lang="en-US" dirty="0"/>
              <a:t>cm</a:t>
            </a:r>
            <a:r>
              <a:rPr lang="en-US" baseline="30000" dirty="0"/>
              <a:t>2</a:t>
            </a:r>
            <a:endParaRPr lang="cs-CZ" dirty="0"/>
          </a:p>
          <a:p>
            <a:pPr lvl="1" eaLnBrk="1" hangingPunct="1"/>
            <a:r>
              <a:rPr lang="cs-CZ" dirty="0"/>
              <a:t>Zrcadlovky 1 až  3 </a:t>
            </a:r>
            <a:r>
              <a:rPr lang="cs-CZ" dirty="0" err="1"/>
              <a:t>Mpx</a:t>
            </a:r>
            <a:r>
              <a:rPr lang="en-US" dirty="0"/>
              <a:t>/cm</a:t>
            </a:r>
            <a:r>
              <a:rPr lang="en-US" baseline="30000" dirty="0"/>
              <a:t>2</a:t>
            </a:r>
          </a:p>
          <a:p>
            <a:pPr lvl="1" eaLnBrk="1" hangingPunct="1"/>
            <a:r>
              <a:rPr lang="en-US" dirty="0" err="1"/>
              <a:t>Nejkvalitn</a:t>
            </a:r>
            <a:r>
              <a:rPr lang="cs-CZ" dirty="0" err="1"/>
              <a:t>ější</a:t>
            </a:r>
            <a:r>
              <a:rPr lang="cs-CZ" dirty="0"/>
              <a:t> kompakty 15 až 25 </a:t>
            </a:r>
            <a:r>
              <a:rPr lang="cs-CZ" dirty="0" err="1"/>
              <a:t>Mpx</a:t>
            </a:r>
            <a:r>
              <a:rPr lang="en-US" dirty="0"/>
              <a:t>/cm</a:t>
            </a:r>
            <a:r>
              <a:rPr lang="en-US" baseline="30000" dirty="0"/>
              <a:t>2</a:t>
            </a:r>
            <a:endParaRPr lang="cs-CZ" baseline="30000" dirty="0"/>
          </a:p>
          <a:p>
            <a:pPr lvl="1" eaLnBrk="1" hangingPunct="1"/>
            <a:r>
              <a:rPr lang="cs-CZ" dirty="0"/>
              <a:t>Průměrné kompakty 25 až 45 </a:t>
            </a:r>
            <a:r>
              <a:rPr lang="cs-CZ" dirty="0" err="1"/>
              <a:t>Mpx</a:t>
            </a:r>
            <a:r>
              <a:rPr lang="en-US" dirty="0"/>
              <a:t>/cm</a:t>
            </a:r>
            <a:r>
              <a:rPr lang="en-US" baseline="30000" dirty="0"/>
              <a:t>2</a:t>
            </a:r>
            <a:endParaRPr lang="cs-CZ" baseline="30000" dirty="0"/>
          </a:p>
          <a:p>
            <a:pPr lvl="1" eaLnBrk="1" hangingPunct="1"/>
            <a:r>
              <a:rPr lang="cs-CZ" dirty="0"/>
              <a:t>Mobilní telefony přes 50 </a:t>
            </a:r>
            <a:r>
              <a:rPr lang="cs-CZ" dirty="0" err="1"/>
              <a:t>Mpx</a:t>
            </a:r>
            <a:r>
              <a:rPr lang="en-US" dirty="0"/>
              <a:t>/cm</a:t>
            </a:r>
            <a:r>
              <a:rPr lang="en-US" baseline="30000" dirty="0"/>
              <a:t>2</a:t>
            </a:r>
            <a:endParaRPr lang="cs-CZ" baseline="30000" dirty="0"/>
          </a:p>
          <a:p>
            <a:pPr lvl="1" eaLnBrk="1" hangingPunct="1"/>
            <a:endParaRPr lang="cs-CZ" baseline="30000" dirty="0"/>
          </a:p>
          <a:p>
            <a:pPr lvl="1" eaLnBrk="1" hangingPunct="1"/>
            <a:endParaRPr lang="cs-CZ" baseline="30000" dirty="0"/>
          </a:p>
          <a:p>
            <a:pPr lvl="1" eaLnBrk="1" hangingPunct="1"/>
            <a:endParaRPr lang="cs-CZ" baseline="30000" dirty="0"/>
          </a:p>
          <a:p>
            <a:pPr lvl="1" eaLnBrk="1" hangingPunct="1"/>
            <a:endParaRPr lang="cs-CZ" baseline="30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ek 8">
            <a:extLst>
              <a:ext uri="{FF2B5EF4-FFF2-40B4-BE49-F238E27FC236}">
                <a16:creationId xmlns:a16="http://schemas.microsoft.com/office/drawing/2014/main" id="{C26A57E9-3812-4319-A1BE-13D040F324EB}"/>
              </a:ext>
            </a:extLst>
          </p:cNvPr>
          <p:cNvPicPr>
            <a:picLocks noChangeAspect="1"/>
          </p:cNvPicPr>
          <p:nvPr/>
        </p:nvPicPr>
        <p:blipFill>
          <a:blip r:embed="rId2"/>
          <a:stretch>
            <a:fillRect/>
          </a:stretch>
        </p:blipFill>
        <p:spPr>
          <a:xfrm>
            <a:off x="251520" y="1628800"/>
            <a:ext cx="6252746" cy="2805286"/>
          </a:xfrm>
          <a:prstGeom prst="rect">
            <a:avLst/>
          </a:prstGeom>
        </p:spPr>
      </p:pic>
      <p:sp>
        <p:nvSpPr>
          <p:cNvPr id="11" name="TextovéPole 10">
            <a:extLst>
              <a:ext uri="{FF2B5EF4-FFF2-40B4-BE49-F238E27FC236}">
                <a16:creationId xmlns:a16="http://schemas.microsoft.com/office/drawing/2014/main" id="{72146C4A-B722-4CB0-8BBC-15980F26C3E0}"/>
              </a:ext>
            </a:extLst>
          </p:cNvPr>
          <p:cNvSpPr txBox="1"/>
          <p:nvPr/>
        </p:nvSpPr>
        <p:spPr>
          <a:xfrm>
            <a:off x="1043608" y="5113519"/>
            <a:ext cx="8100392" cy="1477328"/>
          </a:xfrm>
          <a:prstGeom prst="rect">
            <a:avLst/>
          </a:prstGeom>
          <a:noFill/>
        </p:spPr>
        <p:txBody>
          <a:bodyPr wrap="square" rtlCol="0">
            <a:spAutoFit/>
          </a:bodyPr>
          <a:lstStyle/>
          <a:p>
            <a:r>
              <a:rPr lang="cs-CZ" dirty="0"/>
              <a:t>Tento snímač má vyšší hustotu pixelů. Na stejné ploše je umístěno 4x více pixelů, takže snímek bude mít vyšší rozlišení. Každý pixel tohoto snímače ale zachytí 4x méně světla než pixel snímače nalevo. Obraz bude mít výrazně vyšší šum. Abychom opravdu viděli na snímku více detailů, je třeba použít kvalitní objektiv, který dokáže na každý malý pixel vykreslit „jinou informaci“</a:t>
            </a:r>
          </a:p>
        </p:txBody>
      </p:sp>
      <p:cxnSp>
        <p:nvCxnSpPr>
          <p:cNvPr id="13" name="Přímá spojnice se šipkou 12">
            <a:extLst>
              <a:ext uri="{FF2B5EF4-FFF2-40B4-BE49-F238E27FC236}">
                <a16:creationId xmlns:a16="http://schemas.microsoft.com/office/drawing/2014/main" id="{BC3E39B9-919A-4FD9-876E-55F67E50F6B3}"/>
              </a:ext>
            </a:extLst>
          </p:cNvPr>
          <p:cNvCxnSpPr>
            <a:cxnSpLocks/>
          </p:cNvCxnSpPr>
          <p:nvPr/>
        </p:nvCxnSpPr>
        <p:spPr>
          <a:xfrm flipV="1">
            <a:off x="4067944" y="4434086"/>
            <a:ext cx="360040" cy="723106"/>
          </a:xfrm>
          <a:prstGeom prst="straightConnector1">
            <a:avLst/>
          </a:prstGeom>
          <a:ln>
            <a:tailEnd type="stealth" w="lg" len="lg"/>
          </a:ln>
        </p:spPr>
        <p:style>
          <a:lnRef idx="1">
            <a:schemeClr val="dk1"/>
          </a:lnRef>
          <a:fillRef idx="0">
            <a:schemeClr val="dk1"/>
          </a:fillRef>
          <a:effectRef idx="0">
            <a:schemeClr val="dk1"/>
          </a:effectRef>
          <a:fontRef idx="minor">
            <a:schemeClr val="tx1"/>
          </a:fontRef>
        </p:style>
      </p:cxnSp>
      <p:sp>
        <p:nvSpPr>
          <p:cNvPr id="16" name="TextovéPole 15">
            <a:extLst>
              <a:ext uri="{FF2B5EF4-FFF2-40B4-BE49-F238E27FC236}">
                <a16:creationId xmlns:a16="http://schemas.microsoft.com/office/drawing/2014/main" id="{2D28B68A-C835-40A0-9B94-5734CDEEF200}"/>
              </a:ext>
            </a:extLst>
          </p:cNvPr>
          <p:cNvSpPr txBox="1"/>
          <p:nvPr/>
        </p:nvSpPr>
        <p:spPr>
          <a:xfrm>
            <a:off x="323528" y="195145"/>
            <a:ext cx="3816424" cy="1200329"/>
          </a:xfrm>
          <a:prstGeom prst="rect">
            <a:avLst/>
          </a:prstGeom>
          <a:noFill/>
        </p:spPr>
        <p:txBody>
          <a:bodyPr wrap="square" rtlCol="0">
            <a:spAutoFit/>
          </a:bodyPr>
          <a:lstStyle/>
          <a:p>
            <a:r>
              <a:rPr lang="cs-CZ" dirty="0"/>
              <a:t>Pixely tohoto snímače zachytí 4x více světla než pixely snímače napravo. Snímek bude mít ale méně detailů. </a:t>
            </a:r>
          </a:p>
        </p:txBody>
      </p:sp>
      <p:cxnSp>
        <p:nvCxnSpPr>
          <p:cNvPr id="18" name="Přímá spojnice se šipkou 17">
            <a:extLst>
              <a:ext uri="{FF2B5EF4-FFF2-40B4-BE49-F238E27FC236}">
                <a16:creationId xmlns:a16="http://schemas.microsoft.com/office/drawing/2014/main" id="{EBF44CA7-EA6D-4D29-A05D-E455A5F77347}"/>
              </a:ext>
            </a:extLst>
          </p:cNvPr>
          <p:cNvCxnSpPr/>
          <p:nvPr/>
        </p:nvCxnSpPr>
        <p:spPr>
          <a:xfrm>
            <a:off x="1979712" y="1196752"/>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276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06A523D-7FAA-4B39-A3C5-DD1B57704D2A}"/>
              </a:ext>
            </a:extLst>
          </p:cNvPr>
          <p:cNvSpPr>
            <a:spLocks noGrp="1"/>
          </p:cNvSpPr>
          <p:nvPr>
            <p:ph type="title"/>
          </p:nvPr>
        </p:nvSpPr>
        <p:spPr/>
        <p:txBody>
          <a:bodyPr/>
          <a:lstStyle/>
          <a:p>
            <a:r>
              <a:rPr lang="cs-CZ" dirty="0"/>
              <a:t>Difrakce</a:t>
            </a:r>
          </a:p>
        </p:txBody>
      </p:sp>
      <p:sp>
        <p:nvSpPr>
          <p:cNvPr id="3" name="Zástupný obsah 2">
            <a:extLst>
              <a:ext uri="{FF2B5EF4-FFF2-40B4-BE49-F238E27FC236}">
                <a16:creationId xmlns:a16="http://schemas.microsoft.com/office/drawing/2014/main" id="{DB2A1A93-33E1-4996-ACA2-3EEAB1F3EDE8}"/>
              </a:ext>
            </a:extLst>
          </p:cNvPr>
          <p:cNvSpPr>
            <a:spLocks noGrp="1"/>
          </p:cNvSpPr>
          <p:nvPr>
            <p:ph idx="1"/>
          </p:nvPr>
        </p:nvSpPr>
        <p:spPr/>
        <p:txBody>
          <a:bodyPr/>
          <a:lstStyle/>
          <a:p>
            <a:r>
              <a:rPr lang="cs-CZ" sz="2000" dirty="0"/>
              <a:t>Obraz na snímač musí být promítnut </a:t>
            </a:r>
            <a:r>
              <a:rPr lang="cs-CZ" sz="2000" b="1" dirty="0"/>
              <a:t>objektivem</a:t>
            </a:r>
          </a:p>
          <a:p>
            <a:r>
              <a:rPr lang="cs-CZ" sz="2000" dirty="0"/>
              <a:t>Objektiv neumí vykreslovat </a:t>
            </a:r>
            <a:r>
              <a:rPr lang="cs-CZ" sz="2000" b="1" dirty="0"/>
              <a:t>nekonečně malé body</a:t>
            </a:r>
          </a:p>
          <a:p>
            <a:r>
              <a:rPr lang="cs-CZ" sz="2000" dirty="0"/>
              <a:t>Světelný bod bude i tím nejkvalitnějším objektivem vykreslen jen jako rozmazané kolečko s určitým průměrem</a:t>
            </a:r>
          </a:p>
          <a:p>
            <a:r>
              <a:rPr lang="cs-CZ" sz="2000" dirty="0"/>
              <a:t>„Rozpliznutí“ vykreslovaného obrazu způsobuje jev zvaný </a:t>
            </a:r>
            <a:r>
              <a:rPr lang="cs-CZ" sz="2000" b="1" dirty="0"/>
              <a:t>difrakce</a:t>
            </a:r>
          </a:p>
          <a:p>
            <a:r>
              <a:rPr lang="cs-CZ" sz="2000" dirty="0"/>
              <a:t>Rozmazané kolečko, které objektiv vykreslí na snímač místo dokonalého nekonečně malého bodu se nazývá </a:t>
            </a:r>
            <a:r>
              <a:rPr lang="cs-CZ" sz="2000" b="1" dirty="0" err="1"/>
              <a:t>Airyho</a:t>
            </a:r>
            <a:r>
              <a:rPr lang="cs-CZ" sz="2000" b="1" dirty="0"/>
              <a:t> disk</a:t>
            </a:r>
          </a:p>
        </p:txBody>
      </p:sp>
      <p:pic>
        <p:nvPicPr>
          <p:cNvPr id="5" name="Obrázek 4">
            <a:extLst>
              <a:ext uri="{FF2B5EF4-FFF2-40B4-BE49-F238E27FC236}">
                <a16:creationId xmlns:a16="http://schemas.microsoft.com/office/drawing/2014/main" id="{80F636F9-137D-410C-A8A8-E8FCBAAA6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149080"/>
            <a:ext cx="2621637" cy="2586682"/>
          </a:xfrm>
          <a:prstGeom prst="rect">
            <a:avLst/>
          </a:prstGeom>
        </p:spPr>
      </p:pic>
      <p:sp>
        <p:nvSpPr>
          <p:cNvPr id="6" name="TextovéPole 5">
            <a:extLst>
              <a:ext uri="{FF2B5EF4-FFF2-40B4-BE49-F238E27FC236}">
                <a16:creationId xmlns:a16="http://schemas.microsoft.com/office/drawing/2014/main" id="{76D75423-4176-4F07-8DB1-BB9342A8F194}"/>
              </a:ext>
            </a:extLst>
          </p:cNvPr>
          <p:cNvSpPr txBox="1"/>
          <p:nvPr/>
        </p:nvSpPr>
        <p:spPr>
          <a:xfrm>
            <a:off x="3707904" y="4797152"/>
            <a:ext cx="4104456" cy="646331"/>
          </a:xfrm>
          <a:prstGeom prst="rect">
            <a:avLst/>
          </a:prstGeom>
          <a:noFill/>
        </p:spPr>
        <p:txBody>
          <a:bodyPr wrap="square" rtlCol="0">
            <a:spAutoFit/>
          </a:bodyPr>
          <a:lstStyle/>
          <a:p>
            <a:r>
              <a:rPr lang="cs-CZ" dirty="0" err="1"/>
              <a:t>Airyho</a:t>
            </a:r>
            <a:r>
              <a:rPr lang="cs-CZ" dirty="0"/>
              <a:t> disk – podoba nejmenšího bodu, jaký dokáže objektiv vykreslit</a:t>
            </a:r>
          </a:p>
        </p:txBody>
      </p:sp>
    </p:spTree>
    <p:extLst>
      <p:ext uri="{BB962C8B-B14F-4D97-AF65-F5344CB8AC3E}">
        <p14:creationId xmlns:p14="http://schemas.microsoft.com/office/powerpoint/2010/main" val="102701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23065AC-4B24-453A-82D4-102FD1C2CA5C}"/>
              </a:ext>
            </a:extLst>
          </p:cNvPr>
          <p:cNvSpPr>
            <a:spLocks noGrp="1"/>
          </p:cNvSpPr>
          <p:nvPr>
            <p:ph type="title"/>
          </p:nvPr>
        </p:nvSpPr>
        <p:spPr/>
        <p:txBody>
          <a:bodyPr/>
          <a:lstStyle/>
          <a:p>
            <a:r>
              <a:rPr lang="cs-CZ" dirty="0"/>
              <a:t>Difrakce</a:t>
            </a:r>
          </a:p>
        </p:txBody>
      </p:sp>
      <p:sp>
        <p:nvSpPr>
          <p:cNvPr id="3" name="Zástupný obsah 2">
            <a:extLst>
              <a:ext uri="{FF2B5EF4-FFF2-40B4-BE49-F238E27FC236}">
                <a16:creationId xmlns:a16="http://schemas.microsoft.com/office/drawing/2014/main" id="{18F85F85-1AE3-4F14-AD1E-3EA3944ABC96}"/>
              </a:ext>
            </a:extLst>
          </p:cNvPr>
          <p:cNvSpPr>
            <a:spLocks noGrp="1"/>
          </p:cNvSpPr>
          <p:nvPr>
            <p:ph idx="1"/>
          </p:nvPr>
        </p:nvSpPr>
        <p:spPr>
          <a:xfrm>
            <a:off x="457200" y="1628800"/>
            <a:ext cx="8229600" cy="4968552"/>
          </a:xfrm>
        </p:spPr>
        <p:txBody>
          <a:bodyPr/>
          <a:lstStyle/>
          <a:p>
            <a:r>
              <a:rPr lang="cs-CZ" sz="2000" dirty="0"/>
              <a:t>Velikost </a:t>
            </a:r>
            <a:r>
              <a:rPr lang="cs-CZ" sz="2000" dirty="0" err="1"/>
              <a:t>Airyho</a:t>
            </a:r>
            <a:r>
              <a:rPr lang="cs-CZ" sz="2000" dirty="0"/>
              <a:t> disku závisí na jediném parametru – na </a:t>
            </a:r>
            <a:r>
              <a:rPr lang="cs-CZ" sz="2000" b="1" dirty="0"/>
              <a:t>průměru objektivu</a:t>
            </a:r>
          </a:p>
          <a:p>
            <a:r>
              <a:rPr lang="cs-CZ" sz="2000" dirty="0"/>
              <a:t>Čím má objektiv </a:t>
            </a:r>
            <a:r>
              <a:rPr lang="cs-CZ" sz="2000" b="1" dirty="0"/>
              <a:t>větší průměr</a:t>
            </a:r>
            <a:r>
              <a:rPr lang="cs-CZ" sz="2000" dirty="0"/>
              <a:t>, </a:t>
            </a:r>
            <a:r>
              <a:rPr lang="cs-CZ" sz="2000" b="1" dirty="0"/>
              <a:t>tím menší body </a:t>
            </a:r>
            <a:r>
              <a:rPr lang="cs-CZ" sz="2000" dirty="0"/>
              <a:t>dokáže na snímač vykreslit</a:t>
            </a:r>
          </a:p>
          <a:p>
            <a:r>
              <a:rPr lang="cs-CZ" sz="2000" dirty="0"/>
              <a:t>Čím má objektiv dalekohledu </a:t>
            </a:r>
            <a:r>
              <a:rPr lang="cs-CZ" sz="2000" b="1" dirty="0"/>
              <a:t>větší průměr</a:t>
            </a:r>
            <a:r>
              <a:rPr lang="cs-CZ" sz="2000" dirty="0"/>
              <a:t>, tím </a:t>
            </a:r>
            <a:r>
              <a:rPr lang="cs-CZ" sz="2000" b="1" dirty="0"/>
              <a:t>lepší detaily </a:t>
            </a:r>
            <a:r>
              <a:rPr lang="cs-CZ" sz="2000" dirty="0"/>
              <a:t>s ním lze pozorovat – proto se u astronomických dalekohledů neuvádí jejich zvětšení ale průměr (ten je důležitý také v tom, kolik slabého světla dalekohled zachytí)</a:t>
            </a:r>
          </a:p>
          <a:p>
            <a:r>
              <a:rPr lang="cs-CZ" sz="2000" dirty="0"/>
              <a:t>To, zda rozlišíte pětikorunu na vzdálenost 1 kilometr, nezáleží na zvětšení, ale na </a:t>
            </a:r>
            <a:r>
              <a:rPr lang="cs-CZ" sz="2000" b="1" dirty="0"/>
              <a:t>průměru objektivu </a:t>
            </a:r>
            <a:r>
              <a:rPr lang="cs-CZ" sz="2000" i="1" dirty="0"/>
              <a:t>(mimochodem v tomto případě je potřeba průměr alespoň 25 milimetrů)</a:t>
            </a:r>
            <a:endParaRPr lang="cs-CZ" sz="2000" b="1" i="1" dirty="0"/>
          </a:p>
          <a:p>
            <a:endParaRPr lang="cs-CZ" sz="2000" b="1" dirty="0"/>
          </a:p>
          <a:p>
            <a:r>
              <a:rPr lang="cs-CZ" sz="2000" b="1" dirty="0"/>
              <a:t>Vykreslit detailní obraz na miniaturní pixely snímače umí lépe objektiv s velkým průměrem než objektiv s malým průměrem</a:t>
            </a:r>
          </a:p>
        </p:txBody>
      </p:sp>
    </p:spTree>
    <p:extLst>
      <p:ext uri="{BB962C8B-B14F-4D97-AF65-F5344CB8AC3E}">
        <p14:creationId xmlns:p14="http://schemas.microsoft.com/office/powerpoint/2010/main" val="4132746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C319E3E-80F2-44F2-8706-050EA6E27BE0}"/>
              </a:ext>
            </a:extLst>
          </p:cNvPr>
          <p:cNvSpPr>
            <a:spLocks noGrp="1"/>
          </p:cNvSpPr>
          <p:nvPr>
            <p:ph type="title"/>
          </p:nvPr>
        </p:nvSpPr>
        <p:spPr/>
        <p:txBody>
          <a:bodyPr/>
          <a:lstStyle/>
          <a:p>
            <a:r>
              <a:rPr lang="cs-CZ" dirty="0"/>
              <a:t>Difrakce</a:t>
            </a:r>
          </a:p>
        </p:txBody>
      </p:sp>
      <p:sp>
        <p:nvSpPr>
          <p:cNvPr id="4" name="Měsíc 3">
            <a:extLst>
              <a:ext uri="{FF2B5EF4-FFF2-40B4-BE49-F238E27FC236}">
                <a16:creationId xmlns:a16="http://schemas.microsoft.com/office/drawing/2014/main" id="{69808949-1312-4528-8F89-15D8FB1552E0}"/>
              </a:ext>
            </a:extLst>
          </p:cNvPr>
          <p:cNvSpPr/>
          <p:nvPr/>
        </p:nvSpPr>
        <p:spPr>
          <a:xfrm>
            <a:off x="2195736" y="1700808"/>
            <a:ext cx="288032" cy="792088"/>
          </a:xfrm>
          <a:prstGeom prst="moon">
            <a:avLst/>
          </a:prstGeom>
          <a:solidFill>
            <a:schemeClr val="accent3">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Měsíc 4">
            <a:extLst>
              <a:ext uri="{FF2B5EF4-FFF2-40B4-BE49-F238E27FC236}">
                <a16:creationId xmlns:a16="http://schemas.microsoft.com/office/drawing/2014/main" id="{67FA8BBA-4DF0-4688-8D23-1AFFD61A4AD5}"/>
              </a:ext>
            </a:extLst>
          </p:cNvPr>
          <p:cNvSpPr/>
          <p:nvPr/>
        </p:nvSpPr>
        <p:spPr>
          <a:xfrm>
            <a:off x="2195736" y="3526781"/>
            <a:ext cx="288032" cy="1768084"/>
          </a:xfrm>
          <a:prstGeom prst="moon">
            <a:avLst/>
          </a:prstGeom>
          <a:solidFill>
            <a:schemeClr val="accent3">
              <a:lumMod val="9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vál 5">
            <a:extLst>
              <a:ext uri="{FF2B5EF4-FFF2-40B4-BE49-F238E27FC236}">
                <a16:creationId xmlns:a16="http://schemas.microsoft.com/office/drawing/2014/main" id="{4A2AED28-4113-4422-A43F-AA71C99C296D}"/>
              </a:ext>
            </a:extLst>
          </p:cNvPr>
          <p:cNvSpPr/>
          <p:nvPr/>
        </p:nvSpPr>
        <p:spPr>
          <a:xfrm>
            <a:off x="1115616" y="208713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vál 6">
            <a:extLst>
              <a:ext uri="{FF2B5EF4-FFF2-40B4-BE49-F238E27FC236}">
                <a16:creationId xmlns:a16="http://schemas.microsoft.com/office/drawing/2014/main" id="{30E4ADCC-8DB0-4BBB-B6D8-7607280DFA2B}"/>
              </a:ext>
            </a:extLst>
          </p:cNvPr>
          <p:cNvSpPr/>
          <p:nvPr/>
        </p:nvSpPr>
        <p:spPr>
          <a:xfrm>
            <a:off x="1187624" y="439139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Kosoúhelník 9">
            <a:extLst>
              <a:ext uri="{FF2B5EF4-FFF2-40B4-BE49-F238E27FC236}">
                <a16:creationId xmlns:a16="http://schemas.microsoft.com/office/drawing/2014/main" id="{A36BFBFB-CD9D-4DF9-A4E9-C56FE8B82570}"/>
              </a:ext>
            </a:extLst>
          </p:cNvPr>
          <p:cNvSpPr/>
          <p:nvPr/>
        </p:nvSpPr>
        <p:spPr>
          <a:xfrm>
            <a:off x="3131840" y="1727097"/>
            <a:ext cx="1008112" cy="72008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1" name="Přímá spojnice se šipkou 10">
            <a:extLst>
              <a:ext uri="{FF2B5EF4-FFF2-40B4-BE49-F238E27FC236}">
                <a16:creationId xmlns:a16="http://schemas.microsoft.com/office/drawing/2014/main" id="{ABB6D8F3-D1A4-479E-BD91-04A69293A9D9}"/>
              </a:ext>
            </a:extLst>
          </p:cNvPr>
          <p:cNvCxnSpPr/>
          <p:nvPr/>
        </p:nvCxnSpPr>
        <p:spPr>
          <a:xfrm flipV="1">
            <a:off x="1233343" y="2087137"/>
            <a:ext cx="2330545" cy="45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Kosoúhelník 12">
            <a:extLst>
              <a:ext uri="{FF2B5EF4-FFF2-40B4-BE49-F238E27FC236}">
                <a16:creationId xmlns:a16="http://schemas.microsoft.com/office/drawing/2014/main" id="{B7AC9E3E-8E6C-4930-AE2A-C0102F2FB3B3}"/>
              </a:ext>
            </a:extLst>
          </p:cNvPr>
          <p:cNvSpPr/>
          <p:nvPr/>
        </p:nvSpPr>
        <p:spPr>
          <a:xfrm>
            <a:off x="3059832" y="4009424"/>
            <a:ext cx="1008112" cy="720080"/>
          </a:xfrm>
          <a:prstGeom prst="parallelogram">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9" name="Přímá spojnice se šipkou 8">
            <a:extLst>
              <a:ext uri="{FF2B5EF4-FFF2-40B4-BE49-F238E27FC236}">
                <a16:creationId xmlns:a16="http://schemas.microsoft.com/office/drawing/2014/main" id="{FDBE470F-1040-4CB1-933E-546E315E5964}"/>
              </a:ext>
            </a:extLst>
          </p:cNvPr>
          <p:cNvCxnSpPr/>
          <p:nvPr/>
        </p:nvCxnSpPr>
        <p:spPr>
          <a:xfrm flipV="1">
            <a:off x="1318495" y="4369464"/>
            <a:ext cx="2330545" cy="45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ál 13">
            <a:extLst>
              <a:ext uri="{FF2B5EF4-FFF2-40B4-BE49-F238E27FC236}">
                <a16:creationId xmlns:a16="http://schemas.microsoft.com/office/drawing/2014/main" id="{DD1C6A18-C4A9-4D42-9E6D-877D88FF6DC2}"/>
              </a:ext>
            </a:extLst>
          </p:cNvPr>
          <p:cNvSpPr/>
          <p:nvPr/>
        </p:nvSpPr>
        <p:spPr>
          <a:xfrm>
            <a:off x="3572183" y="1988840"/>
            <a:ext cx="189735" cy="216024"/>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5" name="Ovál 14">
            <a:extLst>
              <a:ext uri="{FF2B5EF4-FFF2-40B4-BE49-F238E27FC236}">
                <a16:creationId xmlns:a16="http://schemas.microsoft.com/office/drawing/2014/main" id="{7F3F5197-C73E-4B76-B15E-5830B9E39A1B}"/>
              </a:ext>
            </a:extLst>
          </p:cNvPr>
          <p:cNvSpPr/>
          <p:nvPr/>
        </p:nvSpPr>
        <p:spPr>
          <a:xfrm>
            <a:off x="3662185" y="436510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6" name="TextovéPole 15">
            <a:extLst>
              <a:ext uri="{FF2B5EF4-FFF2-40B4-BE49-F238E27FC236}">
                <a16:creationId xmlns:a16="http://schemas.microsoft.com/office/drawing/2014/main" id="{9454304F-8F2D-4AF9-894D-1434E91B9466}"/>
              </a:ext>
            </a:extLst>
          </p:cNvPr>
          <p:cNvSpPr txBox="1"/>
          <p:nvPr/>
        </p:nvSpPr>
        <p:spPr>
          <a:xfrm>
            <a:off x="1611377" y="5342584"/>
            <a:ext cx="1952511" cy="461665"/>
          </a:xfrm>
          <a:prstGeom prst="rect">
            <a:avLst/>
          </a:prstGeom>
          <a:noFill/>
        </p:spPr>
        <p:txBody>
          <a:bodyPr wrap="square" rtlCol="0">
            <a:spAutoFit/>
          </a:bodyPr>
          <a:lstStyle/>
          <a:p>
            <a:r>
              <a:rPr lang="cs-CZ" sz="1200" dirty="0"/>
              <a:t>Objektiv s velkým průměrem</a:t>
            </a:r>
          </a:p>
        </p:txBody>
      </p:sp>
      <p:sp>
        <p:nvSpPr>
          <p:cNvPr id="17" name="TextovéPole 16">
            <a:extLst>
              <a:ext uri="{FF2B5EF4-FFF2-40B4-BE49-F238E27FC236}">
                <a16:creationId xmlns:a16="http://schemas.microsoft.com/office/drawing/2014/main" id="{4F18B4AE-CEE1-4C5C-B989-057F2F10FFE1}"/>
              </a:ext>
            </a:extLst>
          </p:cNvPr>
          <p:cNvSpPr txBox="1"/>
          <p:nvPr/>
        </p:nvSpPr>
        <p:spPr>
          <a:xfrm>
            <a:off x="1817454" y="2659106"/>
            <a:ext cx="1952511" cy="461665"/>
          </a:xfrm>
          <a:prstGeom prst="rect">
            <a:avLst/>
          </a:prstGeom>
          <a:noFill/>
        </p:spPr>
        <p:txBody>
          <a:bodyPr wrap="square" rtlCol="0">
            <a:spAutoFit/>
          </a:bodyPr>
          <a:lstStyle/>
          <a:p>
            <a:r>
              <a:rPr lang="cs-CZ" sz="1200" dirty="0"/>
              <a:t>Objektiv s malým průměrem</a:t>
            </a:r>
          </a:p>
        </p:txBody>
      </p:sp>
      <p:sp>
        <p:nvSpPr>
          <p:cNvPr id="18" name="TextovéPole 17">
            <a:extLst>
              <a:ext uri="{FF2B5EF4-FFF2-40B4-BE49-F238E27FC236}">
                <a16:creationId xmlns:a16="http://schemas.microsoft.com/office/drawing/2014/main" id="{18B846A1-D2B4-4BF8-B7EF-918597250B1A}"/>
              </a:ext>
            </a:extLst>
          </p:cNvPr>
          <p:cNvSpPr txBox="1"/>
          <p:nvPr/>
        </p:nvSpPr>
        <p:spPr>
          <a:xfrm>
            <a:off x="4216088" y="4009424"/>
            <a:ext cx="2071092" cy="738664"/>
          </a:xfrm>
          <a:prstGeom prst="rect">
            <a:avLst/>
          </a:prstGeom>
          <a:noFill/>
        </p:spPr>
        <p:txBody>
          <a:bodyPr wrap="square" rtlCol="0">
            <a:spAutoFit/>
          </a:bodyPr>
          <a:lstStyle/>
          <a:p>
            <a:r>
              <a:rPr lang="cs-CZ" sz="1400" dirty="0"/>
              <a:t>Dokáže na snímač vykreslit obraz hvězdy jako malý bod</a:t>
            </a:r>
          </a:p>
        </p:txBody>
      </p:sp>
      <p:sp>
        <p:nvSpPr>
          <p:cNvPr id="19" name="TextovéPole 18">
            <a:extLst>
              <a:ext uri="{FF2B5EF4-FFF2-40B4-BE49-F238E27FC236}">
                <a16:creationId xmlns:a16="http://schemas.microsoft.com/office/drawing/2014/main" id="{49E770D1-B884-46A2-8146-27F7371821E2}"/>
              </a:ext>
            </a:extLst>
          </p:cNvPr>
          <p:cNvSpPr txBox="1"/>
          <p:nvPr/>
        </p:nvSpPr>
        <p:spPr>
          <a:xfrm>
            <a:off x="4202260" y="1727520"/>
            <a:ext cx="3970140" cy="1384995"/>
          </a:xfrm>
          <a:prstGeom prst="rect">
            <a:avLst/>
          </a:prstGeom>
          <a:noFill/>
        </p:spPr>
        <p:txBody>
          <a:bodyPr wrap="square" rtlCol="0">
            <a:spAutoFit/>
          </a:bodyPr>
          <a:lstStyle/>
          <a:p>
            <a:r>
              <a:rPr lang="cs-CZ" sz="1400" b="1" dirty="0"/>
              <a:t>Vykreslí na snímač obraz hvězdy jako velké rozmazané kolečko </a:t>
            </a:r>
            <a:r>
              <a:rPr lang="cs-CZ" sz="1400" dirty="0"/>
              <a:t>– Problém je pokud je průměr tohoto kolečka (</a:t>
            </a:r>
            <a:r>
              <a:rPr lang="cs-CZ" sz="1400" dirty="0" err="1"/>
              <a:t>Airyho</a:t>
            </a:r>
            <a:r>
              <a:rPr lang="cs-CZ" sz="1400" dirty="0"/>
              <a:t> disku) větší než rozměr pixelu – V takovém případě má snímač zbytečně velký počet malých pixelů. Objektiv nedokáže vykreslit tolik detailů, kolik je pixelů</a:t>
            </a:r>
          </a:p>
        </p:txBody>
      </p:sp>
    </p:spTree>
    <p:extLst>
      <p:ext uri="{BB962C8B-B14F-4D97-AF65-F5344CB8AC3E}">
        <p14:creationId xmlns:p14="http://schemas.microsoft.com/office/powerpoint/2010/main" val="4240486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77F56BE-80B1-478F-AD26-D0FD07E2D687}"/>
              </a:ext>
            </a:extLst>
          </p:cNvPr>
          <p:cNvSpPr>
            <a:spLocks noGrp="1"/>
          </p:cNvSpPr>
          <p:nvPr>
            <p:ph type="title"/>
          </p:nvPr>
        </p:nvSpPr>
        <p:spPr/>
        <p:txBody>
          <a:bodyPr/>
          <a:lstStyle/>
          <a:p>
            <a:r>
              <a:rPr lang="cs-CZ" dirty="0"/>
              <a:t>Clona</a:t>
            </a:r>
          </a:p>
        </p:txBody>
      </p:sp>
      <p:sp>
        <p:nvSpPr>
          <p:cNvPr id="3" name="Zástupný obsah 2">
            <a:extLst>
              <a:ext uri="{FF2B5EF4-FFF2-40B4-BE49-F238E27FC236}">
                <a16:creationId xmlns:a16="http://schemas.microsoft.com/office/drawing/2014/main" id="{8132E330-4371-4D35-9487-EB9D9736DFD4}"/>
              </a:ext>
            </a:extLst>
          </p:cNvPr>
          <p:cNvSpPr>
            <a:spLocks noGrp="1"/>
          </p:cNvSpPr>
          <p:nvPr>
            <p:ph idx="1"/>
          </p:nvPr>
        </p:nvSpPr>
        <p:spPr>
          <a:xfrm>
            <a:off x="457200" y="1719263"/>
            <a:ext cx="8435280" cy="4411662"/>
          </a:xfrm>
        </p:spPr>
        <p:txBody>
          <a:bodyPr/>
          <a:lstStyle/>
          <a:p>
            <a:r>
              <a:rPr lang="cs-CZ" sz="1800" dirty="0"/>
              <a:t>Objektiv lze </a:t>
            </a:r>
            <a:r>
              <a:rPr lang="cs-CZ" sz="1800" b="1" dirty="0"/>
              <a:t>zaclonit</a:t>
            </a:r>
            <a:r>
              <a:rPr lang="cs-CZ" sz="1800" dirty="0"/>
              <a:t> a tím snížit množství zachyceného světla</a:t>
            </a:r>
          </a:p>
          <a:p>
            <a:r>
              <a:rPr lang="cs-CZ" sz="1800" dirty="0"/>
              <a:t>Zacloněním objektivu se ale také zmenší jeho </a:t>
            </a:r>
            <a:r>
              <a:rPr lang="cs-CZ" sz="1800" b="1" dirty="0"/>
              <a:t>efektivní průměr</a:t>
            </a:r>
          </a:p>
          <a:p>
            <a:r>
              <a:rPr lang="cs-CZ" sz="1800" dirty="0"/>
              <a:t>Čím více bude objektiv zacloněný, tím horší má </a:t>
            </a:r>
            <a:r>
              <a:rPr lang="cs-CZ" sz="1800" b="1" dirty="0"/>
              <a:t>rozlišovací schopnost </a:t>
            </a:r>
            <a:r>
              <a:rPr lang="cs-CZ" sz="1800" dirty="0"/>
              <a:t>– vykresluje větší </a:t>
            </a:r>
            <a:r>
              <a:rPr lang="cs-CZ" sz="1800" dirty="0" err="1"/>
              <a:t>Airyho</a:t>
            </a:r>
            <a:r>
              <a:rPr lang="cs-CZ" sz="1800" dirty="0"/>
              <a:t> disky (rozmazaná kolečka místo malých ostrých bodů)</a:t>
            </a:r>
          </a:p>
          <a:p>
            <a:r>
              <a:rPr lang="cs-CZ" sz="1800" dirty="0"/>
              <a:t>Příliš zacloněný objektiv nedokáže na snímač vykreslovat body menší, než jaká je velikost pixelů</a:t>
            </a:r>
          </a:p>
          <a:p>
            <a:r>
              <a:rPr lang="cs-CZ" sz="1800" dirty="0"/>
              <a:t>Příliš zacloněný objektiv, má malý efektivní průměr a vykresluje body větší, než jaká je velikost pixelů na snímači – obraz je méně ostrý</a:t>
            </a:r>
          </a:p>
        </p:txBody>
      </p:sp>
      <p:pic>
        <p:nvPicPr>
          <p:cNvPr id="5" name="Obrázek 4">
            <a:extLst>
              <a:ext uri="{FF2B5EF4-FFF2-40B4-BE49-F238E27FC236}">
                <a16:creationId xmlns:a16="http://schemas.microsoft.com/office/drawing/2014/main" id="{1C2D6414-0D07-4C25-B142-8001FAEED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1" y="4573396"/>
            <a:ext cx="4889417" cy="1951947"/>
          </a:xfrm>
          <a:prstGeom prst="rect">
            <a:avLst/>
          </a:prstGeom>
        </p:spPr>
      </p:pic>
    </p:spTree>
    <p:extLst>
      <p:ext uri="{BB962C8B-B14F-4D97-AF65-F5344CB8AC3E}">
        <p14:creationId xmlns:p14="http://schemas.microsoft.com/office/powerpoint/2010/main" val="2724040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AC978F7-DFBE-47FF-80A6-CEDC2C7D4FF5}"/>
              </a:ext>
            </a:extLst>
          </p:cNvPr>
          <p:cNvSpPr>
            <a:spLocks noGrp="1"/>
          </p:cNvSpPr>
          <p:nvPr>
            <p:ph type="title"/>
          </p:nvPr>
        </p:nvSpPr>
        <p:spPr/>
        <p:txBody>
          <a:bodyPr/>
          <a:lstStyle/>
          <a:p>
            <a:r>
              <a:rPr lang="cs-CZ" dirty="0"/>
              <a:t>Difrakce</a:t>
            </a:r>
          </a:p>
        </p:txBody>
      </p:sp>
      <p:pic>
        <p:nvPicPr>
          <p:cNvPr id="6" name="Zástupný obsah 5">
            <a:extLst>
              <a:ext uri="{FF2B5EF4-FFF2-40B4-BE49-F238E27FC236}">
                <a16:creationId xmlns:a16="http://schemas.microsoft.com/office/drawing/2014/main" id="{25F7C37D-D93E-467E-9107-03B8530C82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56792"/>
            <a:ext cx="5093909" cy="5112568"/>
          </a:xfrm>
        </p:spPr>
      </p:pic>
      <p:sp>
        <p:nvSpPr>
          <p:cNvPr id="7" name="TextovéPole 6">
            <a:extLst>
              <a:ext uri="{FF2B5EF4-FFF2-40B4-BE49-F238E27FC236}">
                <a16:creationId xmlns:a16="http://schemas.microsoft.com/office/drawing/2014/main" id="{6557625D-019D-449D-B6FC-8D4D36DAB71E}"/>
              </a:ext>
            </a:extLst>
          </p:cNvPr>
          <p:cNvSpPr txBox="1"/>
          <p:nvPr/>
        </p:nvSpPr>
        <p:spPr>
          <a:xfrm>
            <a:off x="5652120" y="2132856"/>
            <a:ext cx="3168352" cy="3139321"/>
          </a:xfrm>
          <a:prstGeom prst="rect">
            <a:avLst/>
          </a:prstGeom>
          <a:noFill/>
        </p:spPr>
        <p:txBody>
          <a:bodyPr wrap="square" rtlCol="0">
            <a:spAutoFit/>
          </a:bodyPr>
          <a:lstStyle/>
          <a:p>
            <a:r>
              <a:rPr lang="cs-CZ" b="1" dirty="0"/>
              <a:t>Snímek nalevo </a:t>
            </a:r>
            <a:r>
              <a:rPr lang="cs-CZ" dirty="0"/>
              <a:t>byl pořízen s clonou 1,8 – tedy odcloněný objektiv s velkým průměrem</a:t>
            </a:r>
          </a:p>
          <a:p>
            <a:endParaRPr lang="cs-CZ" dirty="0"/>
          </a:p>
          <a:p>
            <a:r>
              <a:rPr lang="cs-CZ" b="1" dirty="0"/>
              <a:t>Snímek napravo </a:t>
            </a:r>
            <a:r>
              <a:rPr lang="cs-CZ" dirty="0"/>
              <a:t>byl pořízen se clonou 16 – objektiv je  zacloněný, efektivní průměr objektivu se zacloněním zmenšil a objektiv nedokáže vykreslit malé ostré body na snímač</a:t>
            </a:r>
          </a:p>
        </p:txBody>
      </p:sp>
      <p:cxnSp>
        <p:nvCxnSpPr>
          <p:cNvPr id="4" name="Přímá spojnice se šipkou 3">
            <a:extLst>
              <a:ext uri="{FF2B5EF4-FFF2-40B4-BE49-F238E27FC236}">
                <a16:creationId xmlns:a16="http://schemas.microsoft.com/office/drawing/2014/main" id="{646B121C-F62F-4F7E-B491-968815A6819E}"/>
              </a:ext>
            </a:extLst>
          </p:cNvPr>
          <p:cNvCxnSpPr/>
          <p:nvPr/>
        </p:nvCxnSpPr>
        <p:spPr>
          <a:xfrm flipH="1">
            <a:off x="1979712" y="2420888"/>
            <a:ext cx="3744416" cy="12241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se šipkou 7">
            <a:extLst>
              <a:ext uri="{FF2B5EF4-FFF2-40B4-BE49-F238E27FC236}">
                <a16:creationId xmlns:a16="http://schemas.microsoft.com/office/drawing/2014/main" id="{F921C9F8-68E1-4DDD-8F6D-9E278E32D948}"/>
              </a:ext>
            </a:extLst>
          </p:cNvPr>
          <p:cNvCxnSpPr>
            <a:cxnSpLocks/>
          </p:cNvCxnSpPr>
          <p:nvPr/>
        </p:nvCxnSpPr>
        <p:spPr>
          <a:xfrm flipH="1">
            <a:off x="4427984" y="3501008"/>
            <a:ext cx="1512168" cy="8592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625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cs-CZ" dirty="0"/>
              <a:t>Hloubka ostrosti</a:t>
            </a:r>
          </a:p>
        </p:txBody>
      </p:sp>
      <p:sp>
        <p:nvSpPr>
          <p:cNvPr id="35842" name="Rectangle 3"/>
          <p:cNvSpPr>
            <a:spLocks noGrp="1" noChangeArrowheads="1"/>
          </p:cNvSpPr>
          <p:nvPr>
            <p:ph type="body" idx="1"/>
          </p:nvPr>
        </p:nvSpPr>
        <p:spPr>
          <a:xfrm>
            <a:off x="457200" y="1719262"/>
            <a:ext cx="8435280" cy="5016499"/>
          </a:xfrm>
        </p:spPr>
        <p:txBody>
          <a:bodyPr/>
          <a:lstStyle/>
          <a:p>
            <a:pPr eaLnBrk="1" hangingPunct="1"/>
            <a:r>
              <a:rPr lang="cs-CZ" sz="1500" dirty="0"/>
              <a:t>Z dob fotografie na kinofilm platí pravidlo: čím </a:t>
            </a:r>
            <a:r>
              <a:rPr lang="cs-CZ" sz="1500" b="1" dirty="0"/>
              <a:t>vyšší clona</a:t>
            </a:r>
            <a:r>
              <a:rPr lang="cs-CZ" sz="1500" dirty="0"/>
              <a:t>, tím větší </a:t>
            </a:r>
            <a:r>
              <a:rPr lang="cs-CZ" sz="1500" b="1" dirty="0"/>
              <a:t>hloubka ostrosti</a:t>
            </a:r>
          </a:p>
          <a:p>
            <a:pPr eaLnBrk="1" hangingPunct="1"/>
            <a:r>
              <a:rPr lang="cs-CZ" sz="1500" b="1" dirty="0"/>
              <a:t>Hloubka ostrosti</a:t>
            </a:r>
            <a:r>
              <a:rPr lang="cs-CZ" sz="1500" dirty="0"/>
              <a:t> = na fotografii budou ostré předměty, na které je objektiv zaostřeny i objekty </a:t>
            </a:r>
            <a:r>
              <a:rPr lang="cs-CZ" sz="1500" b="1" dirty="0"/>
              <a:t>v pozadí a popředí</a:t>
            </a:r>
          </a:p>
          <a:p>
            <a:pPr eaLnBrk="1" hangingPunct="1"/>
            <a:r>
              <a:rPr lang="cs-CZ" sz="1500" dirty="0"/>
              <a:t>Čím větší hloubka ostrosti, tím hlouběji před a za ostřeným objektem bude obraz ostrý</a:t>
            </a:r>
          </a:p>
          <a:p>
            <a:pPr eaLnBrk="1" hangingPunct="1"/>
            <a:r>
              <a:rPr lang="cs-CZ" sz="1500" dirty="0"/>
              <a:t>Čím více byl objektiv zacloněný, tím byla </a:t>
            </a:r>
            <a:r>
              <a:rPr lang="cs-CZ" sz="1500" b="1" dirty="0"/>
              <a:t>hloubka ostrosti vyšší</a:t>
            </a:r>
          </a:p>
          <a:p>
            <a:pPr eaLnBrk="1" hangingPunct="1"/>
            <a:r>
              <a:rPr lang="cs-CZ" sz="1500" dirty="0"/>
              <a:t>U digitálních fotoaparátu toto nemusí platit kvůli </a:t>
            </a:r>
            <a:r>
              <a:rPr lang="cs-CZ" sz="1500" b="1" dirty="0"/>
              <a:t>difrakci </a:t>
            </a:r>
            <a:r>
              <a:rPr lang="cs-CZ" sz="1500" dirty="0"/>
              <a:t>a malému rozměru objektivu a snímače</a:t>
            </a:r>
            <a:endParaRPr lang="cs-CZ" sz="1500" b="1" dirty="0"/>
          </a:p>
          <a:p>
            <a:pPr eaLnBrk="1" hangingPunct="1"/>
            <a:r>
              <a:rPr lang="cs-CZ" sz="1500" dirty="0"/>
              <a:t>Difrakce při velkém zaclonění způsobuje, že se bod nezobrazí jako bod, ale jako rozplizlé kolečko - </a:t>
            </a:r>
            <a:r>
              <a:rPr lang="cs-CZ" sz="1500" b="1" dirty="0" err="1"/>
              <a:t>Airyho</a:t>
            </a:r>
            <a:r>
              <a:rPr lang="cs-CZ" sz="1500" b="1" dirty="0"/>
              <a:t> disk</a:t>
            </a:r>
          </a:p>
          <a:p>
            <a:pPr eaLnBrk="1" hangingPunct="1"/>
            <a:r>
              <a:rPr lang="cs-CZ" sz="1500" dirty="0"/>
              <a:t>Na snímači s vysokou hustotou pixelů, na pixely s rozměrem menším než </a:t>
            </a:r>
            <a:r>
              <a:rPr lang="cs-CZ" sz="1500" dirty="0" err="1"/>
              <a:t>Airyho</a:t>
            </a:r>
            <a:r>
              <a:rPr lang="cs-CZ" sz="1500" dirty="0"/>
              <a:t> disk, pak zacloněný objektiv vykresluje rozmazaný obraz a hloubka ostrosti se nezvýší</a:t>
            </a:r>
            <a:endParaRPr lang="cs-CZ" sz="1500" b="1" dirty="0"/>
          </a:p>
          <a:p>
            <a:pPr eaLnBrk="1" hangingPunct="1"/>
            <a:r>
              <a:rPr lang="cs-CZ" sz="1500" dirty="0"/>
              <a:t>Na fotoaparátu s </a:t>
            </a:r>
            <a:r>
              <a:rPr lang="cs-CZ" sz="1500" b="1" dirty="0"/>
              <a:t>vysokou hustotou pixelů </a:t>
            </a:r>
            <a:r>
              <a:rPr lang="cs-CZ" sz="1500" dirty="0"/>
              <a:t>snímače tedy </a:t>
            </a:r>
            <a:r>
              <a:rPr lang="cs-CZ" sz="1500" b="1" dirty="0"/>
              <a:t>vyšší clona</a:t>
            </a:r>
            <a:r>
              <a:rPr lang="cs-CZ" sz="1500" dirty="0"/>
              <a:t> nezpůsobí zvýšení hloubky ostrosti, ale naopak celkovou </a:t>
            </a:r>
            <a:r>
              <a:rPr lang="cs-CZ" sz="1500" b="1" dirty="0"/>
              <a:t>ztrátu ostrosti</a:t>
            </a:r>
            <a:r>
              <a:rPr lang="cs-CZ" sz="1500" dirty="0"/>
              <a:t> (zvětšením </a:t>
            </a:r>
            <a:r>
              <a:rPr lang="cs-CZ" sz="1500" dirty="0" err="1"/>
              <a:t>Airyho</a:t>
            </a:r>
            <a:r>
              <a:rPr lang="cs-CZ" sz="1500" dirty="0"/>
              <a:t> disku nad průměr miniaturních pixelů)</a:t>
            </a:r>
          </a:p>
          <a:p>
            <a:pPr eaLnBrk="1" hangingPunct="1"/>
            <a:r>
              <a:rPr lang="cs-CZ" sz="1500" dirty="0"/>
              <a:t>Nastavení hloubky ostrosti pomocí clony tak funguje dobře pouze na dražších fotoaparátech s </a:t>
            </a:r>
            <a:r>
              <a:rPr lang="cs-CZ" sz="1500" b="1" dirty="0"/>
              <a:t>velkým snímačem </a:t>
            </a:r>
            <a:r>
              <a:rPr lang="cs-CZ" sz="1500" dirty="0"/>
              <a:t>a objektivem (typicky digitální zrcadlovky) – i při zacloněném objektivu dokáží vykreslovat body menší než jsou pixely na snímači</a:t>
            </a:r>
          </a:p>
          <a:p>
            <a:pPr eaLnBrk="1" hangingPunct="1"/>
            <a:r>
              <a:rPr lang="cs-CZ" sz="1500" b="1" dirty="0"/>
              <a:t>Malé kompaktní fotoaparáty nebo mobilní telefony </a:t>
            </a:r>
            <a:r>
              <a:rPr lang="cs-CZ" sz="1500" dirty="0"/>
              <a:t>vůbec </a:t>
            </a:r>
            <a:r>
              <a:rPr lang="cs-CZ" sz="1500" b="1" dirty="0"/>
              <a:t>clonu nemají</a:t>
            </a:r>
            <a:r>
              <a:rPr lang="cs-CZ" sz="1500" dirty="0"/>
              <a:t>. Kdyby se jejich miniaturní objektiv ještě zaclonil, zůstal by velmi malý průměr a klesla by jeho schopnost vykreslovat ostře body na malý snímač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Nadpis 1"/>
          <p:cNvSpPr>
            <a:spLocks noGrp="1"/>
          </p:cNvSpPr>
          <p:nvPr>
            <p:ph type="title" idx="4294967295"/>
          </p:nvPr>
        </p:nvSpPr>
        <p:spPr/>
        <p:txBody>
          <a:bodyPr anchor="ctr"/>
          <a:lstStyle/>
          <a:p>
            <a:pPr eaLnBrk="1" hangingPunct="1"/>
            <a:r>
              <a:rPr lang="cs-CZ"/>
              <a:t>CCD</a:t>
            </a:r>
          </a:p>
        </p:txBody>
      </p:sp>
      <p:sp>
        <p:nvSpPr>
          <p:cNvPr id="17410" name="Zástupný symbol pro obsah 2"/>
          <p:cNvSpPr>
            <a:spLocks noGrp="1"/>
          </p:cNvSpPr>
          <p:nvPr>
            <p:ph idx="4294967295"/>
          </p:nvPr>
        </p:nvSpPr>
        <p:spPr/>
        <p:txBody>
          <a:bodyPr/>
          <a:lstStyle/>
          <a:p>
            <a:pPr eaLnBrk="1" hangingPunct="1">
              <a:lnSpc>
                <a:spcPct val="90000"/>
              </a:lnSpc>
            </a:pPr>
            <a:r>
              <a:rPr lang="cs-CZ" sz="1700" dirty="0"/>
              <a:t>Využívá </a:t>
            </a:r>
            <a:r>
              <a:rPr lang="cs-CZ" sz="1700" b="1" dirty="0"/>
              <a:t>fotoelektrický jev </a:t>
            </a:r>
            <a:r>
              <a:rPr lang="cs-CZ" sz="1700" dirty="0"/>
              <a:t>– foton dopadajícího světla při nárazu do atomu senzoru dokáže převést některý z jeho elektronů ze základního do tzv. excitovaného stavu </a:t>
            </a:r>
          </a:p>
          <a:p>
            <a:pPr eaLnBrk="1" hangingPunct="1">
              <a:lnSpc>
                <a:spcPct val="90000"/>
              </a:lnSpc>
            </a:pPr>
            <a:endParaRPr lang="cs-CZ" sz="1700" dirty="0"/>
          </a:p>
          <a:p>
            <a:pPr eaLnBrk="1" hangingPunct="1"/>
            <a:endParaRPr lang="cs-CZ" dirty="0"/>
          </a:p>
          <a:p>
            <a:pPr eaLnBrk="1" hangingPunct="1"/>
            <a:endParaRPr lang="cs-CZ" dirty="0"/>
          </a:p>
        </p:txBody>
      </p:sp>
      <p:pic>
        <p:nvPicPr>
          <p:cNvPr id="17411" name="Picture 4" descr="CCDexpo"/>
          <p:cNvPicPr>
            <a:picLocks noChangeAspect="1" noChangeArrowheads="1"/>
          </p:cNvPicPr>
          <p:nvPr/>
        </p:nvPicPr>
        <p:blipFill>
          <a:blip r:embed="rId2"/>
          <a:srcRect/>
          <a:stretch>
            <a:fillRect/>
          </a:stretch>
        </p:blipFill>
        <p:spPr bwMode="auto">
          <a:xfrm>
            <a:off x="1187450" y="3716338"/>
            <a:ext cx="7024688" cy="2146300"/>
          </a:xfrm>
          <a:prstGeom prst="rect">
            <a:avLst/>
          </a:prstGeom>
          <a:noFill/>
          <a:ln w="9525">
            <a:noFill/>
            <a:miter lim="800000"/>
            <a:headEnd/>
            <a:tailEnd/>
          </a:ln>
        </p:spPr>
      </p:pic>
      <p:sp>
        <p:nvSpPr>
          <p:cNvPr id="17412" name="Text Box 5"/>
          <p:cNvSpPr txBox="1">
            <a:spLocks noChangeArrowheads="1"/>
          </p:cNvSpPr>
          <p:nvPr/>
        </p:nvSpPr>
        <p:spPr bwMode="auto">
          <a:xfrm>
            <a:off x="2124075" y="2781300"/>
            <a:ext cx="3744913" cy="825500"/>
          </a:xfrm>
          <a:prstGeom prst="rect">
            <a:avLst/>
          </a:prstGeom>
          <a:solidFill>
            <a:srgbClr val="FFFF99"/>
          </a:solidFill>
          <a:ln w="9525">
            <a:noFill/>
            <a:miter lim="800000"/>
            <a:headEnd/>
            <a:tailEnd/>
          </a:ln>
        </p:spPr>
        <p:txBody>
          <a:bodyPr>
            <a:spAutoFit/>
          </a:bodyPr>
          <a:lstStyle/>
          <a:p>
            <a:pPr>
              <a:spcBef>
                <a:spcPct val="50000"/>
              </a:spcBef>
            </a:pPr>
            <a:r>
              <a:rPr lang="cs-CZ" sz="1600" dirty="0"/>
              <a:t>Dopadající fotony excitují v polovodiči elektrony, které jsou pak přitahovány ke kladně nabitým elektrodám (1) </a:t>
            </a:r>
          </a:p>
        </p:txBody>
      </p:sp>
      <p:sp>
        <p:nvSpPr>
          <p:cNvPr id="17413" name="Text Box 8"/>
          <p:cNvSpPr txBox="1">
            <a:spLocks noChangeArrowheads="1"/>
          </p:cNvSpPr>
          <p:nvPr/>
        </p:nvSpPr>
        <p:spPr bwMode="auto">
          <a:xfrm>
            <a:off x="1763713" y="5949950"/>
            <a:ext cx="4608512" cy="730250"/>
          </a:xfrm>
          <a:prstGeom prst="rect">
            <a:avLst/>
          </a:prstGeom>
          <a:solidFill>
            <a:srgbClr val="FFFF99"/>
          </a:solidFill>
          <a:ln w="9525">
            <a:noFill/>
            <a:miter lim="800000"/>
            <a:headEnd/>
            <a:tailEnd/>
          </a:ln>
        </p:spPr>
        <p:txBody>
          <a:bodyPr>
            <a:spAutoFit/>
          </a:bodyPr>
          <a:lstStyle/>
          <a:p>
            <a:pPr>
              <a:spcBef>
                <a:spcPct val="50000"/>
              </a:spcBef>
            </a:pPr>
            <a:r>
              <a:rPr lang="cs-CZ" sz="1400"/>
              <a:t>Po elektronech zbudou v polovodiči díry, které vůči svému okolí vykazují kladný náboj a ty jsou naopak přitahovány spodní zápornou elektrodou</a:t>
            </a:r>
          </a:p>
        </p:txBody>
      </p:sp>
      <p:sp>
        <p:nvSpPr>
          <p:cNvPr id="17414" name="Line 9"/>
          <p:cNvSpPr>
            <a:spLocks noChangeShapeType="1"/>
          </p:cNvSpPr>
          <p:nvPr/>
        </p:nvSpPr>
        <p:spPr bwMode="auto">
          <a:xfrm flipV="1">
            <a:off x="4716463" y="5589588"/>
            <a:ext cx="1079500" cy="863600"/>
          </a:xfrm>
          <a:prstGeom prst="line">
            <a:avLst/>
          </a:prstGeom>
          <a:noFill/>
          <a:ln w="9525">
            <a:solidFill>
              <a:schemeClr val="tx1"/>
            </a:solidFill>
            <a:round/>
            <a:headEnd/>
            <a:tailEnd type="triangle" w="med" len="med"/>
          </a:ln>
        </p:spPr>
        <p:txBody>
          <a:bodyPr/>
          <a:lstStyle/>
          <a:p>
            <a:endParaRPr lang="cs-CZ"/>
          </a:p>
        </p:txBody>
      </p:sp>
      <p:sp>
        <p:nvSpPr>
          <p:cNvPr id="17415" name="Line 10"/>
          <p:cNvSpPr>
            <a:spLocks noChangeShapeType="1"/>
          </p:cNvSpPr>
          <p:nvPr/>
        </p:nvSpPr>
        <p:spPr bwMode="auto">
          <a:xfrm flipH="1" flipV="1">
            <a:off x="2411413" y="5445125"/>
            <a:ext cx="2376487" cy="576263"/>
          </a:xfrm>
          <a:prstGeom prst="line">
            <a:avLst/>
          </a:prstGeom>
          <a:noFill/>
          <a:ln w="9525">
            <a:solidFill>
              <a:schemeClr val="tx1"/>
            </a:solidFill>
            <a:round/>
            <a:headEnd/>
            <a:tailEnd type="triangle" w="med" len="med"/>
          </a:ln>
        </p:spPr>
        <p:txBody>
          <a:bodyPr/>
          <a:lstStyle/>
          <a:p>
            <a:endParaRPr lang="cs-CZ"/>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AEEB502-29AA-42F4-B1BE-CC550FE2E82D}"/>
              </a:ext>
            </a:extLst>
          </p:cNvPr>
          <p:cNvSpPr>
            <a:spLocks noGrp="1"/>
          </p:cNvSpPr>
          <p:nvPr>
            <p:ph type="title"/>
          </p:nvPr>
        </p:nvSpPr>
        <p:spPr/>
        <p:txBody>
          <a:bodyPr/>
          <a:lstStyle/>
          <a:p>
            <a:r>
              <a:rPr lang="cs-CZ" dirty="0"/>
              <a:t>Hloubka ostrosti</a:t>
            </a:r>
          </a:p>
        </p:txBody>
      </p:sp>
      <p:pic>
        <p:nvPicPr>
          <p:cNvPr id="5" name="Obrázek 4">
            <a:extLst>
              <a:ext uri="{FF2B5EF4-FFF2-40B4-BE49-F238E27FC236}">
                <a16:creationId xmlns:a16="http://schemas.microsoft.com/office/drawing/2014/main" id="{13D42C0E-4FD8-494A-B370-09F4F38B7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6872"/>
            <a:ext cx="8064896" cy="4279598"/>
          </a:xfrm>
          <a:prstGeom prst="rect">
            <a:avLst/>
          </a:prstGeom>
        </p:spPr>
      </p:pic>
      <p:sp>
        <p:nvSpPr>
          <p:cNvPr id="6" name="TextovéPole 5">
            <a:extLst>
              <a:ext uri="{FF2B5EF4-FFF2-40B4-BE49-F238E27FC236}">
                <a16:creationId xmlns:a16="http://schemas.microsoft.com/office/drawing/2014/main" id="{5D8C28D6-F6F4-4A81-85FE-EC87E77C5654}"/>
              </a:ext>
            </a:extLst>
          </p:cNvPr>
          <p:cNvSpPr txBox="1"/>
          <p:nvPr/>
        </p:nvSpPr>
        <p:spPr>
          <a:xfrm>
            <a:off x="457200" y="1628800"/>
            <a:ext cx="3826768" cy="369332"/>
          </a:xfrm>
          <a:prstGeom prst="rect">
            <a:avLst/>
          </a:prstGeom>
          <a:noFill/>
        </p:spPr>
        <p:txBody>
          <a:bodyPr wrap="square" rtlCol="0">
            <a:spAutoFit/>
          </a:bodyPr>
          <a:lstStyle/>
          <a:p>
            <a:r>
              <a:rPr lang="cs-CZ" dirty="0"/>
              <a:t>Závislost hloubky ostrosti na cloně</a:t>
            </a:r>
          </a:p>
        </p:txBody>
      </p:sp>
    </p:spTree>
    <p:extLst>
      <p:ext uri="{BB962C8B-B14F-4D97-AF65-F5344CB8AC3E}">
        <p14:creationId xmlns:p14="http://schemas.microsoft.com/office/powerpoint/2010/main" val="149754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D62854F-7F38-4504-B04A-0B4F21EBB546}"/>
              </a:ext>
            </a:extLst>
          </p:cNvPr>
          <p:cNvSpPr>
            <a:spLocks noGrp="1"/>
          </p:cNvSpPr>
          <p:nvPr>
            <p:ph type="title"/>
          </p:nvPr>
        </p:nvSpPr>
        <p:spPr/>
        <p:txBody>
          <a:bodyPr/>
          <a:lstStyle/>
          <a:p>
            <a:r>
              <a:rPr lang="cs-CZ" dirty="0"/>
              <a:t>Hloubka ostrosti</a:t>
            </a:r>
          </a:p>
        </p:txBody>
      </p:sp>
      <p:pic>
        <p:nvPicPr>
          <p:cNvPr id="5" name="Zástupný obsah 4">
            <a:extLst>
              <a:ext uri="{FF2B5EF4-FFF2-40B4-BE49-F238E27FC236}">
                <a16:creationId xmlns:a16="http://schemas.microsoft.com/office/drawing/2014/main" id="{76D9CB60-5AAF-4462-A9D1-23865CA8EF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523" y="2060848"/>
            <a:ext cx="7842954" cy="4411662"/>
          </a:xfrm>
        </p:spPr>
      </p:pic>
      <p:sp>
        <p:nvSpPr>
          <p:cNvPr id="6" name="TextovéPole 5">
            <a:extLst>
              <a:ext uri="{FF2B5EF4-FFF2-40B4-BE49-F238E27FC236}">
                <a16:creationId xmlns:a16="http://schemas.microsoft.com/office/drawing/2014/main" id="{FFAECBBA-506D-4882-9E7A-0F49C3E6520C}"/>
              </a:ext>
            </a:extLst>
          </p:cNvPr>
          <p:cNvSpPr txBox="1"/>
          <p:nvPr/>
        </p:nvSpPr>
        <p:spPr>
          <a:xfrm>
            <a:off x="539552" y="1557191"/>
            <a:ext cx="2458616" cy="369332"/>
          </a:xfrm>
          <a:prstGeom prst="rect">
            <a:avLst/>
          </a:prstGeom>
          <a:noFill/>
        </p:spPr>
        <p:txBody>
          <a:bodyPr wrap="square" rtlCol="0">
            <a:spAutoFit/>
          </a:bodyPr>
          <a:lstStyle/>
          <a:p>
            <a:r>
              <a:rPr lang="cs-CZ" dirty="0"/>
              <a:t>Malá hloubka ostrosti</a:t>
            </a:r>
          </a:p>
        </p:txBody>
      </p:sp>
      <p:sp>
        <p:nvSpPr>
          <p:cNvPr id="7" name="TextovéPole 6">
            <a:extLst>
              <a:ext uri="{FF2B5EF4-FFF2-40B4-BE49-F238E27FC236}">
                <a16:creationId xmlns:a16="http://schemas.microsoft.com/office/drawing/2014/main" id="{7C243784-0A57-44DD-982A-46E399BB3738}"/>
              </a:ext>
            </a:extLst>
          </p:cNvPr>
          <p:cNvSpPr txBox="1"/>
          <p:nvPr/>
        </p:nvSpPr>
        <p:spPr>
          <a:xfrm>
            <a:off x="6228184" y="1643796"/>
            <a:ext cx="2458616" cy="369332"/>
          </a:xfrm>
          <a:prstGeom prst="rect">
            <a:avLst/>
          </a:prstGeom>
          <a:noFill/>
        </p:spPr>
        <p:txBody>
          <a:bodyPr wrap="square" rtlCol="0">
            <a:spAutoFit/>
          </a:bodyPr>
          <a:lstStyle/>
          <a:p>
            <a:r>
              <a:rPr lang="cs-CZ" dirty="0"/>
              <a:t>Velká hloubka ostrosti</a:t>
            </a:r>
          </a:p>
        </p:txBody>
      </p:sp>
      <p:sp>
        <p:nvSpPr>
          <p:cNvPr id="3" name="TextovéPole 2">
            <a:extLst>
              <a:ext uri="{FF2B5EF4-FFF2-40B4-BE49-F238E27FC236}">
                <a16:creationId xmlns:a16="http://schemas.microsoft.com/office/drawing/2014/main" id="{C925CA81-FCA2-4CD7-B26E-17276C202D14}"/>
              </a:ext>
            </a:extLst>
          </p:cNvPr>
          <p:cNvSpPr txBox="1"/>
          <p:nvPr/>
        </p:nvSpPr>
        <p:spPr>
          <a:xfrm>
            <a:off x="1043608" y="4149080"/>
            <a:ext cx="7272808" cy="1477328"/>
          </a:xfrm>
          <a:prstGeom prst="rect">
            <a:avLst/>
          </a:prstGeom>
          <a:solidFill>
            <a:schemeClr val="accent1">
              <a:lumMod val="60000"/>
              <a:lumOff val="40000"/>
            </a:schemeClr>
          </a:solidFill>
        </p:spPr>
        <p:txBody>
          <a:bodyPr wrap="square" rtlCol="0">
            <a:spAutoFit/>
          </a:bodyPr>
          <a:lstStyle/>
          <a:p>
            <a:r>
              <a:rPr lang="cs-CZ" dirty="0"/>
              <a:t>Takto to bude fungovat pouze na fotoaparátu s velkým snímačem. Na levných přístrojích s malým snímačem by při vyšší cloně klesala celková ostrost, protože průměr objektivu by byl již příliš malý na to, aby dokázal vykreslit dva různé body na dva sousední miniaturní pixely snímače</a:t>
            </a:r>
          </a:p>
        </p:txBody>
      </p:sp>
    </p:spTree>
    <p:extLst>
      <p:ext uri="{BB962C8B-B14F-4D97-AF65-F5344CB8AC3E}">
        <p14:creationId xmlns:p14="http://schemas.microsoft.com/office/powerpoint/2010/main" val="297427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Nadpis 1"/>
          <p:cNvSpPr>
            <a:spLocks noGrp="1"/>
          </p:cNvSpPr>
          <p:nvPr>
            <p:ph type="title"/>
          </p:nvPr>
        </p:nvSpPr>
        <p:spPr/>
        <p:txBody>
          <a:bodyPr/>
          <a:lstStyle/>
          <a:p>
            <a:pPr eaLnBrk="1" hangingPunct="1"/>
            <a:r>
              <a:rPr lang="cs-CZ"/>
              <a:t>Blooming</a:t>
            </a:r>
          </a:p>
        </p:txBody>
      </p:sp>
      <p:sp>
        <p:nvSpPr>
          <p:cNvPr id="36866" name="Zástupný symbol pro obsah 2"/>
          <p:cNvSpPr>
            <a:spLocks noGrp="1"/>
          </p:cNvSpPr>
          <p:nvPr>
            <p:ph idx="1"/>
          </p:nvPr>
        </p:nvSpPr>
        <p:spPr>
          <a:xfrm>
            <a:off x="457200" y="1719263"/>
            <a:ext cx="5770563" cy="4411662"/>
          </a:xfrm>
        </p:spPr>
        <p:txBody>
          <a:bodyPr/>
          <a:lstStyle/>
          <a:p>
            <a:pPr eaLnBrk="1" hangingPunct="1"/>
            <a:r>
              <a:rPr lang="cs-CZ" sz="1800" dirty="0"/>
              <a:t>Je-li snímán </a:t>
            </a:r>
            <a:r>
              <a:rPr lang="cs-CZ" sz="1800" b="1" dirty="0"/>
              <a:t>silný bodový zdroj světla</a:t>
            </a:r>
            <a:r>
              <a:rPr lang="cs-CZ" sz="1800" dirty="0"/>
              <a:t>, na některé pixely dopadne tolik fotonů, že se překročí jejich kapacita udržet excitované elektrony </a:t>
            </a:r>
          </a:p>
          <a:p>
            <a:pPr eaLnBrk="1" hangingPunct="1"/>
            <a:r>
              <a:rPr lang="cs-CZ" sz="1800" dirty="0"/>
              <a:t>Přebytečné elektrony se pak roztečou do okolních pixelů,  takže okolo silného světla vzniknou na fotografii ovály a čáry nepravidelných délek</a:t>
            </a:r>
          </a:p>
          <a:p>
            <a:pPr eaLnBrk="1" hangingPunct="1"/>
            <a:r>
              <a:rPr lang="cs-CZ" sz="1800" dirty="0"/>
              <a:t>Čím menší rozměry pixelu a vyšší hustota pixelů, tím větší bude náchylnost snímače k </a:t>
            </a:r>
            <a:r>
              <a:rPr lang="cs-CZ" sz="1800" dirty="0" err="1"/>
              <a:t>bloomingu</a:t>
            </a:r>
            <a:endParaRPr lang="cs-CZ" sz="1800" dirty="0"/>
          </a:p>
          <a:p>
            <a:pPr eaLnBrk="1" hangingPunct="1"/>
            <a:endParaRPr lang="cs-CZ" sz="1800" dirty="0"/>
          </a:p>
          <a:p>
            <a:pPr eaLnBrk="1" hangingPunct="1"/>
            <a:r>
              <a:rPr lang="cs-CZ" sz="1800" dirty="0"/>
              <a:t>Na fotoaparátech s </a:t>
            </a:r>
            <a:r>
              <a:rPr lang="cs-CZ" sz="1800" b="1" dirty="0"/>
              <a:t>CMOS</a:t>
            </a:r>
            <a:r>
              <a:rPr lang="cs-CZ" sz="1800" dirty="0"/>
              <a:t> snímačem (probereme později) se </a:t>
            </a:r>
            <a:r>
              <a:rPr lang="cs-CZ" sz="1800" b="1" dirty="0"/>
              <a:t>neprojevuje</a:t>
            </a:r>
            <a:r>
              <a:rPr lang="cs-CZ" sz="1800" dirty="0"/>
              <a:t>, protože tam nedochází k akumulaci náboje</a:t>
            </a:r>
          </a:p>
          <a:p>
            <a:pPr eaLnBrk="1" hangingPunct="1"/>
            <a:endParaRPr lang="cs-CZ" sz="1800" dirty="0"/>
          </a:p>
        </p:txBody>
      </p:sp>
      <p:pic>
        <p:nvPicPr>
          <p:cNvPr id="36867" name="Picture 2" descr="http://www.megapixel.cz/data/images/_imgs/0/20850.jpg"/>
          <p:cNvPicPr>
            <a:picLocks noChangeAspect="1" noChangeArrowheads="1"/>
          </p:cNvPicPr>
          <p:nvPr/>
        </p:nvPicPr>
        <p:blipFill>
          <a:blip r:embed="rId2"/>
          <a:srcRect/>
          <a:stretch>
            <a:fillRect/>
          </a:stretch>
        </p:blipFill>
        <p:spPr bwMode="auto">
          <a:xfrm>
            <a:off x="6588224" y="1772816"/>
            <a:ext cx="2016125" cy="341788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cs-CZ"/>
              <a:t>Smearing</a:t>
            </a:r>
          </a:p>
        </p:txBody>
      </p:sp>
      <p:sp>
        <p:nvSpPr>
          <p:cNvPr id="37890" name="Rectangle 3"/>
          <p:cNvSpPr>
            <a:spLocks noGrp="1" noChangeArrowheads="1"/>
          </p:cNvSpPr>
          <p:nvPr>
            <p:ph type="body" idx="1"/>
          </p:nvPr>
        </p:nvSpPr>
        <p:spPr>
          <a:xfrm>
            <a:off x="457200" y="1719263"/>
            <a:ext cx="4835525" cy="4589462"/>
          </a:xfrm>
        </p:spPr>
        <p:txBody>
          <a:bodyPr/>
          <a:lstStyle/>
          <a:p>
            <a:pPr eaLnBrk="1" hangingPunct="1">
              <a:lnSpc>
                <a:spcPct val="80000"/>
              </a:lnSpc>
            </a:pPr>
            <a:r>
              <a:rPr lang="cs-CZ" sz="1500" dirty="0"/>
              <a:t>Vzniká u fotoaparátu a kamer, které nemají mechanickou uzávěrku</a:t>
            </a:r>
          </a:p>
          <a:p>
            <a:pPr eaLnBrk="1" hangingPunct="1">
              <a:lnSpc>
                <a:spcPct val="80000"/>
              </a:lnSpc>
            </a:pPr>
            <a:r>
              <a:rPr lang="cs-CZ" sz="1500" dirty="0"/>
              <a:t>CCD vlastně pracuje ve dvou fázích</a:t>
            </a:r>
          </a:p>
          <a:p>
            <a:pPr lvl="1" eaLnBrk="1" hangingPunct="1">
              <a:lnSpc>
                <a:spcPct val="80000"/>
              </a:lnSpc>
            </a:pPr>
            <a:r>
              <a:rPr lang="cs-CZ" sz="1300" b="1" dirty="0"/>
              <a:t>Expozice</a:t>
            </a:r>
            <a:r>
              <a:rPr lang="cs-CZ" sz="1300" dirty="0"/>
              <a:t> – dochází k osvícení pixelů přicházejícími fotony akumulaci excitovaných elektronů </a:t>
            </a:r>
          </a:p>
          <a:p>
            <a:pPr lvl="1" eaLnBrk="1" hangingPunct="1">
              <a:lnSpc>
                <a:spcPct val="80000"/>
              </a:lnSpc>
            </a:pPr>
            <a:r>
              <a:rPr lang="cs-CZ" sz="1300" b="1" dirty="0" err="1"/>
              <a:t>Readout</a:t>
            </a:r>
            <a:r>
              <a:rPr lang="cs-CZ" sz="1300" dirty="0"/>
              <a:t> – posuv náboje směrem ven a vyhodnocení jeho velikosti</a:t>
            </a:r>
          </a:p>
          <a:p>
            <a:pPr eaLnBrk="1" hangingPunct="1">
              <a:lnSpc>
                <a:spcPct val="80000"/>
              </a:lnSpc>
            </a:pPr>
            <a:endParaRPr lang="cs-CZ" sz="1500" dirty="0"/>
          </a:p>
          <a:p>
            <a:pPr eaLnBrk="1" hangingPunct="1">
              <a:lnSpc>
                <a:spcPct val="80000"/>
              </a:lnSpc>
            </a:pPr>
            <a:r>
              <a:rPr lang="cs-CZ" sz="1500" dirty="0"/>
              <a:t>Během fáze </a:t>
            </a:r>
            <a:r>
              <a:rPr lang="cs-CZ" sz="1500" b="1" dirty="0" err="1"/>
              <a:t>readout</a:t>
            </a:r>
            <a:r>
              <a:rPr lang="cs-CZ" sz="1500" dirty="0"/>
              <a:t> stále  dopadají na snímač nové fotony a pixely pokračují ve sbírání světla</a:t>
            </a:r>
          </a:p>
          <a:p>
            <a:pPr eaLnBrk="1" hangingPunct="1">
              <a:lnSpc>
                <a:spcPct val="80000"/>
              </a:lnSpc>
            </a:pPr>
            <a:r>
              <a:rPr lang="cs-CZ" sz="1500" dirty="0"/>
              <a:t>K nábojům akumulovaným ve fází expozice se při jejich posunu přičítají nově excitované elektrony</a:t>
            </a:r>
          </a:p>
          <a:p>
            <a:pPr eaLnBrk="1" hangingPunct="1">
              <a:lnSpc>
                <a:spcPct val="80000"/>
              </a:lnSpc>
            </a:pPr>
            <a:r>
              <a:rPr lang="cs-CZ" sz="1500" dirty="0"/>
              <a:t>Fáze </a:t>
            </a:r>
            <a:r>
              <a:rPr lang="cs-CZ" sz="1500" dirty="0" err="1"/>
              <a:t>readout</a:t>
            </a:r>
            <a:r>
              <a:rPr lang="cs-CZ" sz="1500" dirty="0"/>
              <a:t> sice proběhne velmi rychle, ale silné zdroje světlo přesto dokáží vyrobit v posouvajícím se zachyceném obraze „</a:t>
            </a:r>
            <a:r>
              <a:rPr lang="cs-CZ" sz="1500" b="1" dirty="0" err="1"/>
              <a:t>vertical</a:t>
            </a:r>
            <a:r>
              <a:rPr lang="cs-CZ" sz="1500" b="1" dirty="0"/>
              <a:t> </a:t>
            </a:r>
            <a:r>
              <a:rPr lang="cs-CZ" sz="1500" b="1" dirty="0" err="1"/>
              <a:t>smear</a:t>
            </a:r>
            <a:r>
              <a:rPr lang="cs-CZ" sz="1500" dirty="0"/>
              <a:t>“ </a:t>
            </a:r>
          </a:p>
          <a:p>
            <a:pPr eaLnBrk="1" hangingPunct="1">
              <a:lnSpc>
                <a:spcPct val="80000"/>
              </a:lnSpc>
            </a:pPr>
            <a:r>
              <a:rPr lang="cs-CZ" sz="1500" dirty="0"/>
              <a:t>Čím je fáze </a:t>
            </a:r>
            <a:r>
              <a:rPr lang="cs-CZ" sz="1500" b="1" dirty="0" err="1"/>
              <a:t>readout</a:t>
            </a:r>
            <a:r>
              <a:rPr lang="cs-CZ" sz="1500" b="1" dirty="0"/>
              <a:t> rychlejší</a:t>
            </a:r>
            <a:r>
              <a:rPr lang="cs-CZ" sz="1500" dirty="0"/>
              <a:t>, tím bude </a:t>
            </a:r>
            <a:r>
              <a:rPr lang="cs-CZ" sz="1500" b="1" dirty="0" err="1"/>
              <a:t>smearing</a:t>
            </a:r>
            <a:r>
              <a:rPr lang="cs-CZ" sz="1500" b="1" dirty="0"/>
              <a:t> slabší</a:t>
            </a:r>
            <a:r>
              <a:rPr lang="cs-CZ" sz="1500" dirty="0"/>
              <a:t>, ale sníží se přesnost měření náboje a tím pádem se zvýší </a:t>
            </a:r>
            <a:r>
              <a:rPr lang="cs-CZ" sz="1500" b="1" dirty="0"/>
              <a:t>šum</a:t>
            </a:r>
          </a:p>
          <a:p>
            <a:pPr eaLnBrk="1" hangingPunct="1">
              <a:lnSpc>
                <a:spcPct val="80000"/>
              </a:lnSpc>
            </a:pPr>
            <a:r>
              <a:rPr lang="cs-CZ" sz="1500" dirty="0"/>
              <a:t>Fotoaparát s </a:t>
            </a:r>
            <a:r>
              <a:rPr lang="cs-CZ" sz="1500" b="1" dirty="0"/>
              <a:t>mechanickou uzávěrkou</a:t>
            </a:r>
            <a:r>
              <a:rPr lang="cs-CZ" sz="1500" dirty="0"/>
              <a:t> během fáze </a:t>
            </a:r>
            <a:r>
              <a:rPr lang="cs-CZ" sz="1500" dirty="0" err="1"/>
              <a:t>Readout</a:t>
            </a:r>
            <a:r>
              <a:rPr lang="cs-CZ" sz="1500" dirty="0"/>
              <a:t> </a:t>
            </a:r>
            <a:r>
              <a:rPr lang="cs-CZ" sz="1500" b="1" dirty="0"/>
              <a:t>uzavře objektiv</a:t>
            </a:r>
            <a:r>
              <a:rPr lang="cs-CZ" sz="1500" dirty="0"/>
              <a:t> a náboje posunující se CCD snímačem směrem k okraji již na své cestě nemůže nic ovlivnit</a:t>
            </a:r>
          </a:p>
          <a:p>
            <a:pPr lvl="1" eaLnBrk="1" hangingPunct="1">
              <a:lnSpc>
                <a:spcPct val="80000"/>
              </a:lnSpc>
            </a:pPr>
            <a:endParaRPr lang="cs-CZ" sz="1300" dirty="0"/>
          </a:p>
        </p:txBody>
      </p:sp>
      <p:pic>
        <p:nvPicPr>
          <p:cNvPr id="37891" name="Picture 5" descr="File:Vertical smear.jpg"/>
          <p:cNvPicPr>
            <a:picLocks noChangeAspect="1" noChangeArrowheads="1"/>
          </p:cNvPicPr>
          <p:nvPr/>
        </p:nvPicPr>
        <p:blipFill>
          <a:blip r:embed="rId2"/>
          <a:srcRect/>
          <a:stretch>
            <a:fillRect/>
          </a:stretch>
        </p:blipFill>
        <p:spPr bwMode="auto">
          <a:xfrm>
            <a:off x="5508625" y="1557338"/>
            <a:ext cx="4149725" cy="414337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95DEF21-6226-4D2E-A798-43EDB2CB658C}"/>
              </a:ext>
            </a:extLst>
          </p:cNvPr>
          <p:cNvSpPr>
            <a:spLocks noGrp="1"/>
          </p:cNvSpPr>
          <p:nvPr>
            <p:ph type="title"/>
          </p:nvPr>
        </p:nvSpPr>
        <p:spPr/>
        <p:txBody>
          <a:bodyPr/>
          <a:lstStyle/>
          <a:p>
            <a:r>
              <a:rPr lang="cs-CZ" dirty="0" err="1"/>
              <a:t>Smearing</a:t>
            </a:r>
            <a:endParaRPr lang="cs-CZ" dirty="0"/>
          </a:p>
        </p:txBody>
      </p:sp>
      <p:sp>
        <p:nvSpPr>
          <p:cNvPr id="3" name="Zástupný obsah 2">
            <a:extLst>
              <a:ext uri="{FF2B5EF4-FFF2-40B4-BE49-F238E27FC236}">
                <a16:creationId xmlns:a16="http://schemas.microsoft.com/office/drawing/2014/main" id="{F5698AD7-BA2F-4483-9F14-0B9B29EFAB9C}"/>
              </a:ext>
            </a:extLst>
          </p:cNvPr>
          <p:cNvSpPr>
            <a:spLocks noGrp="1"/>
          </p:cNvSpPr>
          <p:nvPr>
            <p:ph idx="1"/>
          </p:nvPr>
        </p:nvSpPr>
        <p:spPr/>
        <p:txBody>
          <a:bodyPr/>
          <a:lstStyle/>
          <a:p>
            <a:r>
              <a:rPr lang="cs-CZ" sz="2000" dirty="0" err="1"/>
              <a:t>Smearing</a:t>
            </a:r>
            <a:r>
              <a:rPr lang="cs-CZ" sz="2000" dirty="0"/>
              <a:t> je možné spatřit při průběžném sledování jasného zdroje světla na displeji fotoaparátu s CCD snímačem</a:t>
            </a:r>
          </a:p>
          <a:p>
            <a:r>
              <a:rPr lang="cs-CZ" sz="2000" dirty="0"/>
              <a:t>Na vlastní fotografii se pak obvykle tyto jasné vertikální čáry neobjeví – po expozici snímku se ve fázi </a:t>
            </a:r>
            <a:r>
              <a:rPr lang="cs-CZ" sz="2000" dirty="0" err="1"/>
              <a:t>readout</a:t>
            </a:r>
            <a:r>
              <a:rPr lang="cs-CZ" sz="2000" dirty="0"/>
              <a:t> se snímač zakryje nebo jinak znecitliví</a:t>
            </a:r>
          </a:p>
          <a:p>
            <a:r>
              <a:rPr lang="cs-CZ" sz="2000" dirty="0"/>
              <a:t>Při </a:t>
            </a:r>
            <a:r>
              <a:rPr lang="cs-CZ" sz="2000" b="1" dirty="0"/>
              <a:t>průběžném sledování </a:t>
            </a:r>
            <a:r>
              <a:rPr lang="cs-CZ" sz="2000" dirty="0"/>
              <a:t>(přípravě snímku před vlastním stisknutím spoušti) je snímač stále aktivní a odkrytý a </a:t>
            </a:r>
            <a:r>
              <a:rPr lang="cs-CZ" sz="2000" dirty="0" err="1"/>
              <a:t>smearing</a:t>
            </a:r>
            <a:r>
              <a:rPr lang="cs-CZ" sz="2000" dirty="0"/>
              <a:t> je patrný</a:t>
            </a:r>
          </a:p>
          <a:p>
            <a:endParaRPr lang="cs-CZ" sz="2000" dirty="0"/>
          </a:p>
          <a:p>
            <a:r>
              <a:rPr lang="cs-CZ" sz="2000" dirty="0"/>
              <a:t>Na fotoaparátech s </a:t>
            </a:r>
            <a:r>
              <a:rPr lang="cs-CZ" sz="2000" b="1" dirty="0"/>
              <a:t>CMOS</a:t>
            </a:r>
            <a:r>
              <a:rPr lang="cs-CZ" sz="2000" dirty="0"/>
              <a:t> snímačem (probereme později) se </a:t>
            </a:r>
            <a:r>
              <a:rPr lang="cs-CZ" sz="2000" dirty="0" err="1"/>
              <a:t>smearing</a:t>
            </a:r>
            <a:r>
              <a:rPr lang="cs-CZ" sz="2000" dirty="0"/>
              <a:t> </a:t>
            </a:r>
            <a:r>
              <a:rPr lang="cs-CZ" sz="2000" b="1" dirty="0"/>
              <a:t>neprojevuje</a:t>
            </a:r>
            <a:r>
              <a:rPr lang="cs-CZ" sz="2000" dirty="0"/>
              <a:t>, protože tam nedochází k posuvu náboje</a:t>
            </a:r>
          </a:p>
        </p:txBody>
      </p:sp>
    </p:spTree>
    <p:extLst>
      <p:ext uri="{BB962C8B-B14F-4D97-AF65-F5344CB8AC3E}">
        <p14:creationId xmlns:p14="http://schemas.microsoft.com/office/powerpoint/2010/main" val="3751433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cs-CZ"/>
              <a:t>Vinětace</a:t>
            </a:r>
          </a:p>
        </p:txBody>
      </p:sp>
      <p:sp>
        <p:nvSpPr>
          <p:cNvPr id="39938" name="Rectangle 3"/>
          <p:cNvSpPr>
            <a:spLocks noGrp="1" noChangeArrowheads="1"/>
          </p:cNvSpPr>
          <p:nvPr>
            <p:ph type="body" idx="1"/>
          </p:nvPr>
        </p:nvSpPr>
        <p:spPr>
          <a:xfrm>
            <a:off x="457200" y="1618327"/>
            <a:ext cx="8229600" cy="4411662"/>
          </a:xfrm>
        </p:spPr>
        <p:txBody>
          <a:bodyPr/>
          <a:lstStyle/>
          <a:p>
            <a:pPr eaLnBrk="1" hangingPunct="1"/>
            <a:r>
              <a:rPr lang="cs-CZ" sz="1700" dirty="0"/>
              <a:t>Nad jednotlivými pixely jsou umístěny </a:t>
            </a:r>
            <a:r>
              <a:rPr lang="cs-CZ" sz="1700" b="1" dirty="0" err="1"/>
              <a:t>mikročočky</a:t>
            </a:r>
            <a:r>
              <a:rPr lang="cs-CZ" sz="1700" dirty="0"/>
              <a:t>, které soustřeďují přicházející světlo do středu pixelu, aby fotony nedopadaly do </a:t>
            </a:r>
            <a:r>
              <a:rPr lang="cs-CZ" sz="1700" dirty="0" err="1"/>
              <a:t>mezipixelových</a:t>
            </a:r>
            <a:r>
              <a:rPr lang="cs-CZ" sz="1700" dirty="0"/>
              <a:t> mezer (viz několik stránek zpět)</a:t>
            </a:r>
          </a:p>
          <a:p>
            <a:pPr eaLnBrk="1" hangingPunct="1"/>
            <a:r>
              <a:rPr lang="cs-CZ" sz="1700" dirty="0"/>
              <a:t>Tyto </a:t>
            </a:r>
            <a:r>
              <a:rPr lang="cs-CZ" sz="1700" dirty="0" err="1"/>
              <a:t>mikročočky</a:t>
            </a:r>
            <a:r>
              <a:rPr lang="cs-CZ" sz="1700" dirty="0"/>
              <a:t> soustředí do středu pixelu pouze paprsky dopadající kolmo na </a:t>
            </a:r>
            <a:r>
              <a:rPr lang="cs-CZ" sz="1700" dirty="0" err="1"/>
              <a:t>mikročočku</a:t>
            </a:r>
            <a:endParaRPr lang="cs-CZ" sz="1700" dirty="0"/>
          </a:p>
          <a:p>
            <a:pPr eaLnBrk="1" hangingPunct="1"/>
            <a:r>
              <a:rPr lang="cs-CZ" sz="1700" dirty="0"/>
              <a:t>Jakmile dopadají paprsky na </a:t>
            </a:r>
            <a:r>
              <a:rPr lang="cs-CZ" sz="1700" dirty="0" err="1"/>
              <a:t>mikročočku</a:t>
            </a:r>
            <a:r>
              <a:rPr lang="cs-CZ" sz="1700" dirty="0"/>
              <a:t> šikmo, budou soustředěny mimo citlivý střed pixelu</a:t>
            </a:r>
          </a:p>
          <a:p>
            <a:pPr eaLnBrk="1" hangingPunct="1"/>
            <a:r>
              <a:rPr lang="cs-CZ" sz="1700" dirty="0"/>
              <a:t>Bohužel z běžného objektivu ve fotoaparátu dopadají paprsky kolmo na snímač jen uprostřed a směrem ke krajům snímače se jejich úhel zvětšuje </a:t>
            </a:r>
          </a:p>
          <a:p>
            <a:pPr eaLnBrk="1" hangingPunct="1">
              <a:lnSpc>
                <a:spcPct val="80000"/>
              </a:lnSpc>
            </a:pPr>
            <a:endParaRPr lang="cs-CZ" sz="1700" dirty="0"/>
          </a:p>
        </p:txBody>
      </p:sp>
      <p:sp>
        <p:nvSpPr>
          <p:cNvPr id="2" name="Měsíc 1">
            <a:extLst>
              <a:ext uri="{FF2B5EF4-FFF2-40B4-BE49-F238E27FC236}">
                <a16:creationId xmlns:a16="http://schemas.microsoft.com/office/drawing/2014/main" id="{E8210EB7-3F33-4CA8-A9CF-76E089C30A16}"/>
              </a:ext>
            </a:extLst>
          </p:cNvPr>
          <p:cNvSpPr/>
          <p:nvPr/>
        </p:nvSpPr>
        <p:spPr>
          <a:xfrm>
            <a:off x="3707904" y="4653136"/>
            <a:ext cx="360040" cy="1008112"/>
          </a:xfrm>
          <a:prstGeom prst="moon">
            <a:avLst>
              <a:gd name="adj" fmla="val 87500"/>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TextovéPole 2">
            <a:extLst>
              <a:ext uri="{FF2B5EF4-FFF2-40B4-BE49-F238E27FC236}">
                <a16:creationId xmlns:a16="http://schemas.microsoft.com/office/drawing/2014/main" id="{72665F3D-3B29-4C4E-AC76-1544E3253270}"/>
              </a:ext>
            </a:extLst>
          </p:cNvPr>
          <p:cNvSpPr txBox="1"/>
          <p:nvPr/>
        </p:nvSpPr>
        <p:spPr>
          <a:xfrm>
            <a:off x="3419872" y="5761593"/>
            <a:ext cx="1152128" cy="369332"/>
          </a:xfrm>
          <a:prstGeom prst="rect">
            <a:avLst/>
          </a:prstGeom>
          <a:noFill/>
        </p:spPr>
        <p:txBody>
          <a:bodyPr wrap="square" rtlCol="0">
            <a:spAutoFit/>
          </a:bodyPr>
          <a:lstStyle/>
          <a:p>
            <a:r>
              <a:rPr lang="cs-CZ" dirty="0"/>
              <a:t>objektiv</a:t>
            </a:r>
          </a:p>
        </p:txBody>
      </p:sp>
      <p:cxnSp>
        <p:nvCxnSpPr>
          <p:cNvPr id="5" name="Přímá spojnice 4">
            <a:extLst>
              <a:ext uri="{FF2B5EF4-FFF2-40B4-BE49-F238E27FC236}">
                <a16:creationId xmlns:a16="http://schemas.microsoft.com/office/drawing/2014/main" id="{FB6075C7-D107-4A4E-8013-C16F198459E3}"/>
              </a:ext>
            </a:extLst>
          </p:cNvPr>
          <p:cNvCxnSpPr/>
          <p:nvPr/>
        </p:nvCxnSpPr>
        <p:spPr>
          <a:xfrm>
            <a:off x="6084168" y="4602963"/>
            <a:ext cx="0" cy="110845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ovéPole 7">
            <a:extLst>
              <a:ext uri="{FF2B5EF4-FFF2-40B4-BE49-F238E27FC236}">
                <a16:creationId xmlns:a16="http://schemas.microsoft.com/office/drawing/2014/main" id="{54664A39-241A-4A45-8D8D-FF58695C63A4}"/>
              </a:ext>
            </a:extLst>
          </p:cNvPr>
          <p:cNvSpPr txBox="1"/>
          <p:nvPr/>
        </p:nvSpPr>
        <p:spPr>
          <a:xfrm>
            <a:off x="5652120" y="5761593"/>
            <a:ext cx="1152128" cy="369332"/>
          </a:xfrm>
          <a:prstGeom prst="rect">
            <a:avLst/>
          </a:prstGeom>
          <a:noFill/>
        </p:spPr>
        <p:txBody>
          <a:bodyPr wrap="square" rtlCol="0">
            <a:spAutoFit/>
          </a:bodyPr>
          <a:lstStyle/>
          <a:p>
            <a:r>
              <a:rPr lang="cs-CZ" dirty="0"/>
              <a:t>snímač</a:t>
            </a:r>
          </a:p>
        </p:txBody>
      </p:sp>
      <p:cxnSp>
        <p:nvCxnSpPr>
          <p:cNvPr id="7" name="Přímá spojnice se šipkou 6">
            <a:extLst>
              <a:ext uri="{FF2B5EF4-FFF2-40B4-BE49-F238E27FC236}">
                <a16:creationId xmlns:a16="http://schemas.microsoft.com/office/drawing/2014/main" id="{3B038C82-E195-4B05-A927-D2EEF9CAD147}"/>
              </a:ext>
            </a:extLst>
          </p:cNvPr>
          <p:cNvCxnSpPr>
            <a:cxnSpLocks/>
          </p:cNvCxnSpPr>
          <p:nvPr/>
        </p:nvCxnSpPr>
        <p:spPr>
          <a:xfrm>
            <a:off x="1907704" y="5157191"/>
            <a:ext cx="417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10">
            <a:extLst>
              <a:ext uri="{FF2B5EF4-FFF2-40B4-BE49-F238E27FC236}">
                <a16:creationId xmlns:a16="http://schemas.microsoft.com/office/drawing/2014/main" id="{7C555ABF-9337-4F1B-9D24-CFEB6297EBCB}"/>
              </a:ext>
            </a:extLst>
          </p:cNvPr>
          <p:cNvCxnSpPr>
            <a:cxnSpLocks/>
            <a:endCxn id="2" idx="2"/>
          </p:cNvCxnSpPr>
          <p:nvPr/>
        </p:nvCxnSpPr>
        <p:spPr>
          <a:xfrm>
            <a:off x="1835696" y="5661248"/>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Přímá spojnice se šipkou 13">
            <a:extLst>
              <a:ext uri="{FF2B5EF4-FFF2-40B4-BE49-F238E27FC236}">
                <a16:creationId xmlns:a16="http://schemas.microsoft.com/office/drawing/2014/main" id="{5910C0B7-A5DC-421A-845E-DE4C68042386}"/>
              </a:ext>
            </a:extLst>
          </p:cNvPr>
          <p:cNvCxnSpPr>
            <a:cxnSpLocks/>
            <a:stCxn id="2" idx="2"/>
          </p:cNvCxnSpPr>
          <p:nvPr/>
        </p:nvCxnSpPr>
        <p:spPr>
          <a:xfrm flipV="1">
            <a:off x="4067944" y="4725144"/>
            <a:ext cx="2016224"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AD5D12BD-2DBB-4E7D-ACE5-4C847F974269}"/>
              </a:ext>
            </a:extLst>
          </p:cNvPr>
          <p:cNvCxnSpPr>
            <a:cxnSpLocks/>
          </p:cNvCxnSpPr>
          <p:nvPr/>
        </p:nvCxnSpPr>
        <p:spPr>
          <a:xfrm>
            <a:off x="1835696" y="4653136"/>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Přímá spojnice se šipkou 18">
            <a:extLst>
              <a:ext uri="{FF2B5EF4-FFF2-40B4-BE49-F238E27FC236}">
                <a16:creationId xmlns:a16="http://schemas.microsoft.com/office/drawing/2014/main" id="{AEB869F9-763B-44AD-B9E2-B013516A2C2B}"/>
              </a:ext>
            </a:extLst>
          </p:cNvPr>
          <p:cNvCxnSpPr>
            <a:cxnSpLocks/>
          </p:cNvCxnSpPr>
          <p:nvPr/>
        </p:nvCxnSpPr>
        <p:spPr>
          <a:xfrm>
            <a:off x="4062361" y="4664054"/>
            <a:ext cx="2021807" cy="89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ovéPole 16">
            <a:extLst>
              <a:ext uri="{FF2B5EF4-FFF2-40B4-BE49-F238E27FC236}">
                <a16:creationId xmlns:a16="http://schemas.microsoft.com/office/drawing/2014/main" id="{63868431-EB1C-47BA-B043-07967E1DD6B4}"/>
              </a:ext>
            </a:extLst>
          </p:cNvPr>
          <p:cNvSpPr txBox="1"/>
          <p:nvPr/>
        </p:nvSpPr>
        <p:spPr>
          <a:xfrm>
            <a:off x="6181349" y="4341353"/>
            <a:ext cx="2376264" cy="523220"/>
          </a:xfrm>
          <a:prstGeom prst="rect">
            <a:avLst/>
          </a:prstGeom>
          <a:noFill/>
        </p:spPr>
        <p:txBody>
          <a:bodyPr wrap="square" rtlCol="0">
            <a:spAutoFit/>
          </a:bodyPr>
          <a:lstStyle/>
          <a:p>
            <a:r>
              <a:rPr lang="cs-CZ" sz="1400" dirty="0"/>
              <a:t>Na okraj snímače dopadají světelné paprsky zešikma</a:t>
            </a:r>
          </a:p>
        </p:txBody>
      </p:sp>
      <p:sp>
        <p:nvSpPr>
          <p:cNvPr id="22" name="TextovéPole 21">
            <a:extLst>
              <a:ext uri="{FF2B5EF4-FFF2-40B4-BE49-F238E27FC236}">
                <a16:creationId xmlns:a16="http://schemas.microsoft.com/office/drawing/2014/main" id="{241B5AAE-7345-48DD-A688-07B9B51B548E}"/>
              </a:ext>
            </a:extLst>
          </p:cNvPr>
          <p:cNvSpPr txBox="1"/>
          <p:nvPr/>
        </p:nvSpPr>
        <p:spPr>
          <a:xfrm>
            <a:off x="6159265" y="4914746"/>
            <a:ext cx="2661197" cy="523220"/>
          </a:xfrm>
          <a:prstGeom prst="rect">
            <a:avLst/>
          </a:prstGeom>
          <a:noFill/>
        </p:spPr>
        <p:txBody>
          <a:bodyPr wrap="square" rtlCol="0">
            <a:spAutoFit/>
          </a:bodyPr>
          <a:lstStyle/>
          <a:p>
            <a:r>
              <a:rPr lang="cs-CZ" sz="1400" dirty="0"/>
              <a:t>Doprostřed snímače dopadají paprsky z objektivu rovně</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179C0A3-E668-4A45-A762-F04E6A111EE4}"/>
              </a:ext>
            </a:extLst>
          </p:cNvPr>
          <p:cNvSpPr>
            <a:spLocks noGrp="1"/>
          </p:cNvSpPr>
          <p:nvPr>
            <p:ph type="title"/>
          </p:nvPr>
        </p:nvSpPr>
        <p:spPr/>
        <p:txBody>
          <a:bodyPr/>
          <a:lstStyle/>
          <a:p>
            <a:r>
              <a:rPr lang="cs-CZ" dirty="0" err="1"/>
              <a:t>Vinětace</a:t>
            </a:r>
            <a:endParaRPr lang="cs-CZ" dirty="0"/>
          </a:p>
        </p:txBody>
      </p:sp>
      <p:cxnSp>
        <p:nvCxnSpPr>
          <p:cNvPr id="5" name="Přímá spojnice 4">
            <a:extLst>
              <a:ext uri="{FF2B5EF4-FFF2-40B4-BE49-F238E27FC236}">
                <a16:creationId xmlns:a16="http://schemas.microsoft.com/office/drawing/2014/main" id="{F59DCBB2-91B2-482F-9699-AAFC382E1842}"/>
              </a:ext>
            </a:extLst>
          </p:cNvPr>
          <p:cNvCxnSpPr>
            <a:cxnSpLocks/>
          </p:cNvCxnSpPr>
          <p:nvPr/>
        </p:nvCxnSpPr>
        <p:spPr>
          <a:xfrm>
            <a:off x="457200" y="6021288"/>
            <a:ext cx="766729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ovéPole 5">
            <a:extLst>
              <a:ext uri="{FF2B5EF4-FFF2-40B4-BE49-F238E27FC236}">
                <a16:creationId xmlns:a16="http://schemas.microsoft.com/office/drawing/2014/main" id="{710853FE-1C6D-4D5A-B09E-22A4D227C1FE}"/>
              </a:ext>
            </a:extLst>
          </p:cNvPr>
          <p:cNvSpPr txBox="1"/>
          <p:nvPr/>
        </p:nvSpPr>
        <p:spPr>
          <a:xfrm>
            <a:off x="3995936" y="6093296"/>
            <a:ext cx="1296144" cy="369332"/>
          </a:xfrm>
          <a:prstGeom prst="rect">
            <a:avLst/>
          </a:prstGeom>
          <a:noFill/>
        </p:spPr>
        <p:txBody>
          <a:bodyPr wrap="square" rtlCol="0">
            <a:spAutoFit/>
          </a:bodyPr>
          <a:lstStyle/>
          <a:p>
            <a:r>
              <a:rPr lang="cs-CZ" dirty="0"/>
              <a:t>SNÍMAČ</a:t>
            </a:r>
          </a:p>
        </p:txBody>
      </p:sp>
      <p:sp>
        <p:nvSpPr>
          <p:cNvPr id="7" name="Obdélník 6">
            <a:extLst>
              <a:ext uri="{FF2B5EF4-FFF2-40B4-BE49-F238E27FC236}">
                <a16:creationId xmlns:a16="http://schemas.microsoft.com/office/drawing/2014/main" id="{2BFDC748-14AC-435A-8CDD-9E96E01761DD}"/>
              </a:ext>
            </a:extLst>
          </p:cNvPr>
          <p:cNvSpPr/>
          <p:nvPr/>
        </p:nvSpPr>
        <p:spPr>
          <a:xfrm>
            <a:off x="457200" y="5697252"/>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a:extLst>
              <a:ext uri="{FF2B5EF4-FFF2-40B4-BE49-F238E27FC236}">
                <a16:creationId xmlns:a16="http://schemas.microsoft.com/office/drawing/2014/main" id="{D68BC618-ECE5-48A4-8479-71A1FDD1F3C7}"/>
              </a:ext>
            </a:extLst>
          </p:cNvPr>
          <p:cNvSpPr/>
          <p:nvPr/>
        </p:nvSpPr>
        <p:spPr>
          <a:xfrm>
            <a:off x="971600" y="5697252"/>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id="{585C608A-B02D-4BAE-8E02-B0C3D674325B}"/>
              </a:ext>
            </a:extLst>
          </p:cNvPr>
          <p:cNvSpPr/>
          <p:nvPr/>
        </p:nvSpPr>
        <p:spPr>
          <a:xfrm>
            <a:off x="1486000" y="5697252"/>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Měsíc 11">
            <a:extLst>
              <a:ext uri="{FF2B5EF4-FFF2-40B4-BE49-F238E27FC236}">
                <a16:creationId xmlns:a16="http://schemas.microsoft.com/office/drawing/2014/main" id="{E529987B-0791-4A5B-9908-E030024A418E}"/>
              </a:ext>
            </a:extLst>
          </p:cNvPr>
          <p:cNvSpPr/>
          <p:nvPr/>
        </p:nvSpPr>
        <p:spPr>
          <a:xfrm rot="5400000">
            <a:off x="615556" y="5257611"/>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Měsíc 12">
            <a:extLst>
              <a:ext uri="{FF2B5EF4-FFF2-40B4-BE49-F238E27FC236}">
                <a16:creationId xmlns:a16="http://schemas.microsoft.com/office/drawing/2014/main" id="{99BD5009-58A7-4DE3-A499-212D715F2650}"/>
              </a:ext>
            </a:extLst>
          </p:cNvPr>
          <p:cNvSpPr/>
          <p:nvPr/>
        </p:nvSpPr>
        <p:spPr>
          <a:xfrm rot="5400000">
            <a:off x="1137687" y="5258935"/>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Měsíc 13">
            <a:extLst>
              <a:ext uri="{FF2B5EF4-FFF2-40B4-BE49-F238E27FC236}">
                <a16:creationId xmlns:a16="http://schemas.microsoft.com/office/drawing/2014/main" id="{86AA5466-C84D-475F-B96A-24B9627F533D}"/>
              </a:ext>
            </a:extLst>
          </p:cNvPr>
          <p:cNvSpPr/>
          <p:nvPr/>
        </p:nvSpPr>
        <p:spPr>
          <a:xfrm rot="5400000">
            <a:off x="1652087" y="5257610"/>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0" name="Obdélník 19">
            <a:extLst>
              <a:ext uri="{FF2B5EF4-FFF2-40B4-BE49-F238E27FC236}">
                <a16:creationId xmlns:a16="http://schemas.microsoft.com/office/drawing/2014/main" id="{4006EB4C-3BB7-4563-ABCD-8C84BE827CF9}"/>
              </a:ext>
            </a:extLst>
          </p:cNvPr>
          <p:cNvSpPr/>
          <p:nvPr/>
        </p:nvSpPr>
        <p:spPr>
          <a:xfrm>
            <a:off x="1973738"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1" name="Obdélník 20">
            <a:extLst>
              <a:ext uri="{FF2B5EF4-FFF2-40B4-BE49-F238E27FC236}">
                <a16:creationId xmlns:a16="http://schemas.microsoft.com/office/drawing/2014/main" id="{D534BE07-E90E-4217-8BA8-AFBE1E0EE061}"/>
              </a:ext>
            </a:extLst>
          </p:cNvPr>
          <p:cNvSpPr/>
          <p:nvPr/>
        </p:nvSpPr>
        <p:spPr>
          <a:xfrm>
            <a:off x="2481963"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2" name="Obdélník 21">
            <a:extLst>
              <a:ext uri="{FF2B5EF4-FFF2-40B4-BE49-F238E27FC236}">
                <a16:creationId xmlns:a16="http://schemas.microsoft.com/office/drawing/2014/main" id="{31D858A8-9844-414A-B376-3326B7AAA08B}"/>
              </a:ext>
            </a:extLst>
          </p:cNvPr>
          <p:cNvSpPr/>
          <p:nvPr/>
        </p:nvSpPr>
        <p:spPr>
          <a:xfrm>
            <a:off x="3003031"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3" name="Měsíc 22">
            <a:extLst>
              <a:ext uri="{FF2B5EF4-FFF2-40B4-BE49-F238E27FC236}">
                <a16:creationId xmlns:a16="http://schemas.microsoft.com/office/drawing/2014/main" id="{FE323263-13CA-4E12-BFD9-76F9BA7F7028}"/>
              </a:ext>
            </a:extLst>
          </p:cNvPr>
          <p:cNvSpPr/>
          <p:nvPr/>
        </p:nvSpPr>
        <p:spPr>
          <a:xfrm rot="5400000">
            <a:off x="2139826" y="5258089"/>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4" name="Měsíc 23">
            <a:extLst>
              <a:ext uri="{FF2B5EF4-FFF2-40B4-BE49-F238E27FC236}">
                <a16:creationId xmlns:a16="http://schemas.microsoft.com/office/drawing/2014/main" id="{43C97052-0D10-4DD6-82E7-A1331108B4E5}"/>
              </a:ext>
            </a:extLst>
          </p:cNvPr>
          <p:cNvSpPr/>
          <p:nvPr/>
        </p:nvSpPr>
        <p:spPr>
          <a:xfrm rot="5400000">
            <a:off x="2654226" y="5250992"/>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5" name="Měsíc 24">
            <a:extLst>
              <a:ext uri="{FF2B5EF4-FFF2-40B4-BE49-F238E27FC236}">
                <a16:creationId xmlns:a16="http://schemas.microsoft.com/office/drawing/2014/main" id="{91B145F1-D5BB-41BA-98F4-22D554F7104C}"/>
              </a:ext>
            </a:extLst>
          </p:cNvPr>
          <p:cNvSpPr/>
          <p:nvPr/>
        </p:nvSpPr>
        <p:spPr>
          <a:xfrm rot="5400000">
            <a:off x="3168626" y="5249667"/>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6" name="Obdélník 25">
            <a:extLst>
              <a:ext uri="{FF2B5EF4-FFF2-40B4-BE49-F238E27FC236}">
                <a16:creationId xmlns:a16="http://schemas.microsoft.com/office/drawing/2014/main" id="{3473C377-96DE-45F6-BF88-312887EFE226}"/>
              </a:ext>
            </a:extLst>
          </p:cNvPr>
          <p:cNvSpPr/>
          <p:nvPr/>
        </p:nvSpPr>
        <p:spPr>
          <a:xfrm>
            <a:off x="3510763"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7" name="Obdélník 26">
            <a:extLst>
              <a:ext uri="{FF2B5EF4-FFF2-40B4-BE49-F238E27FC236}">
                <a16:creationId xmlns:a16="http://schemas.microsoft.com/office/drawing/2014/main" id="{AD17D7C5-AA4D-420D-9E75-BDF35DF19ED3}"/>
              </a:ext>
            </a:extLst>
          </p:cNvPr>
          <p:cNvSpPr/>
          <p:nvPr/>
        </p:nvSpPr>
        <p:spPr>
          <a:xfrm>
            <a:off x="4037514" y="569848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8" name="Obdélník 27">
            <a:extLst>
              <a:ext uri="{FF2B5EF4-FFF2-40B4-BE49-F238E27FC236}">
                <a16:creationId xmlns:a16="http://schemas.microsoft.com/office/drawing/2014/main" id="{C96A1F22-41C9-41C4-944E-10DF53C91B32}"/>
              </a:ext>
            </a:extLst>
          </p:cNvPr>
          <p:cNvSpPr/>
          <p:nvPr/>
        </p:nvSpPr>
        <p:spPr>
          <a:xfrm>
            <a:off x="4540575"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9" name="Měsíc 28">
            <a:extLst>
              <a:ext uri="{FF2B5EF4-FFF2-40B4-BE49-F238E27FC236}">
                <a16:creationId xmlns:a16="http://schemas.microsoft.com/office/drawing/2014/main" id="{7EBE3B5B-49EF-4D94-942D-0A918971006D}"/>
              </a:ext>
            </a:extLst>
          </p:cNvPr>
          <p:cNvSpPr/>
          <p:nvPr/>
        </p:nvSpPr>
        <p:spPr>
          <a:xfrm rot="5400000">
            <a:off x="3681471" y="5252705"/>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0" name="Měsíc 29">
            <a:extLst>
              <a:ext uri="{FF2B5EF4-FFF2-40B4-BE49-F238E27FC236}">
                <a16:creationId xmlns:a16="http://schemas.microsoft.com/office/drawing/2014/main" id="{77D4C060-99F4-41E3-8560-3CB166AA1E65}"/>
              </a:ext>
            </a:extLst>
          </p:cNvPr>
          <p:cNvSpPr/>
          <p:nvPr/>
        </p:nvSpPr>
        <p:spPr>
          <a:xfrm rot="5400000">
            <a:off x="4203602" y="5254029"/>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1" name="Měsíc 30">
            <a:extLst>
              <a:ext uri="{FF2B5EF4-FFF2-40B4-BE49-F238E27FC236}">
                <a16:creationId xmlns:a16="http://schemas.microsoft.com/office/drawing/2014/main" id="{ECCAB6BA-06C7-41CC-BB83-6C1D4A5B62F5}"/>
              </a:ext>
            </a:extLst>
          </p:cNvPr>
          <p:cNvSpPr/>
          <p:nvPr/>
        </p:nvSpPr>
        <p:spPr>
          <a:xfrm rot="5400000">
            <a:off x="4718002" y="5252704"/>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2" name="Obdélník 31">
            <a:extLst>
              <a:ext uri="{FF2B5EF4-FFF2-40B4-BE49-F238E27FC236}">
                <a16:creationId xmlns:a16="http://schemas.microsoft.com/office/drawing/2014/main" id="{F0E3C5E0-636E-4AF3-8D4F-1D8AE253DE93}"/>
              </a:ext>
            </a:extLst>
          </p:cNvPr>
          <p:cNvSpPr/>
          <p:nvPr/>
        </p:nvSpPr>
        <p:spPr>
          <a:xfrm>
            <a:off x="5045966" y="5699495"/>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3" name="Obdélník 32">
            <a:extLst>
              <a:ext uri="{FF2B5EF4-FFF2-40B4-BE49-F238E27FC236}">
                <a16:creationId xmlns:a16="http://schemas.microsoft.com/office/drawing/2014/main" id="{72A955CD-B4C9-4519-A756-9215BCA93BB8}"/>
              </a:ext>
            </a:extLst>
          </p:cNvPr>
          <p:cNvSpPr/>
          <p:nvPr/>
        </p:nvSpPr>
        <p:spPr>
          <a:xfrm>
            <a:off x="5554545" y="5702767"/>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4" name="Obdélník 33">
            <a:extLst>
              <a:ext uri="{FF2B5EF4-FFF2-40B4-BE49-F238E27FC236}">
                <a16:creationId xmlns:a16="http://schemas.microsoft.com/office/drawing/2014/main" id="{71EDF5C8-68B7-49BE-8371-67EE22E77A5E}"/>
              </a:ext>
            </a:extLst>
          </p:cNvPr>
          <p:cNvSpPr/>
          <p:nvPr/>
        </p:nvSpPr>
        <p:spPr>
          <a:xfrm>
            <a:off x="6068453" y="5697252"/>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5" name="Měsíc 34">
            <a:extLst>
              <a:ext uri="{FF2B5EF4-FFF2-40B4-BE49-F238E27FC236}">
                <a16:creationId xmlns:a16="http://schemas.microsoft.com/office/drawing/2014/main" id="{542BAF43-C797-4C53-92EF-50C8D12F3232}"/>
              </a:ext>
            </a:extLst>
          </p:cNvPr>
          <p:cNvSpPr/>
          <p:nvPr/>
        </p:nvSpPr>
        <p:spPr>
          <a:xfrm rot="5400000">
            <a:off x="5205741" y="5253183"/>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6" name="Měsíc 35">
            <a:extLst>
              <a:ext uri="{FF2B5EF4-FFF2-40B4-BE49-F238E27FC236}">
                <a16:creationId xmlns:a16="http://schemas.microsoft.com/office/drawing/2014/main" id="{3F900057-4A23-4CA9-BB1F-70B88A87B161}"/>
              </a:ext>
            </a:extLst>
          </p:cNvPr>
          <p:cNvSpPr/>
          <p:nvPr/>
        </p:nvSpPr>
        <p:spPr>
          <a:xfrm rot="5400000">
            <a:off x="5720141" y="5246086"/>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7" name="Měsíc 36">
            <a:extLst>
              <a:ext uri="{FF2B5EF4-FFF2-40B4-BE49-F238E27FC236}">
                <a16:creationId xmlns:a16="http://schemas.microsoft.com/office/drawing/2014/main" id="{DADA28DD-D3B5-4649-A655-FF636C991B00}"/>
              </a:ext>
            </a:extLst>
          </p:cNvPr>
          <p:cNvSpPr/>
          <p:nvPr/>
        </p:nvSpPr>
        <p:spPr>
          <a:xfrm rot="5400000">
            <a:off x="6234541" y="5244761"/>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8" name="Obdélník 37">
            <a:extLst>
              <a:ext uri="{FF2B5EF4-FFF2-40B4-BE49-F238E27FC236}">
                <a16:creationId xmlns:a16="http://schemas.microsoft.com/office/drawing/2014/main" id="{AEB214A9-4B1C-4890-A7A7-53DCDEC9EBA5}"/>
              </a:ext>
            </a:extLst>
          </p:cNvPr>
          <p:cNvSpPr/>
          <p:nvPr/>
        </p:nvSpPr>
        <p:spPr>
          <a:xfrm>
            <a:off x="6581298"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9" name="Obdélník 38">
            <a:extLst>
              <a:ext uri="{FF2B5EF4-FFF2-40B4-BE49-F238E27FC236}">
                <a16:creationId xmlns:a16="http://schemas.microsoft.com/office/drawing/2014/main" id="{6C2213D4-F44E-433E-BD29-E74B79260591}"/>
              </a:ext>
            </a:extLst>
          </p:cNvPr>
          <p:cNvSpPr/>
          <p:nvPr/>
        </p:nvSpPr>
        <p:spPr>
          <a:xfrm>
            <a:off x="7095698" y="5696754"/>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0" name="Obdélník 39">
            <a:extLst>
              <a:ext uri="{FF2B5EF4-FFF2-40B4-BE49-F238E27FC236}">
                <a16:creationId xmlns:a16="http://schemas.microsoft.com/office/drawing/2014/main" id="{BAA5FAE5-6CAD-4EB9-A1EA-296CF52921D9}"/>
              </a:ext>
            </a:extLst>
          </p:cNvPr>
          <p:cNvSpPr/>
          <p:nvPr/>
        </p:nvSpPr>
        <p:spPr>
          <a:xfrm>
            <a:off x="7610098" y="5696223"/>
            <a:ext cx="514400" cy="288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1" name="Měsíc 40">
            <a:extLst>
              <a:ext uri="{FF2B5EF4-FFF2-40B4-BE49-F238E27FC236}">
                <a16:creationId xmlns:a16="http://schemas.microsoft.com/office/drawing/2014/main" id="{2260E459-2E7E-4839-B294-8F317CBE717B}"/>
              </a:ext>
            </a:extLst>
          </p:cNvPr>
          <p:cNvSpPr/>
          <p:nvPr/>
        </p:nvSpPr>
        <p:spPr>
          <a:xfrm rot="5400000">
            <a:off x="6747386" y="5257060"/>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2" name="Měsíc 41">
            <a:extLst>
              <a:ext uri="{FF2B5EF4-FFF2-40B4-BE49-F238E27FC236}">
                <a16:creationId xmlns:a16="http://schemas.microsoft.com/office/drawing/2014/main" id="{495F3F91-47E2-434C-87DD-045FD49FEBB8}"/>
              </a:ext>
            </a:extLst>
          </p:cNvPr>
          <p:cNvSpPr/>
          <p:nvPr/>
        </p:nvSpPr>
        <p:spPr>
          <a:xfrm rot="5400000">
            <a:off x="7261786" y="5249963"/>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3" name="Měsíc 42">
            <a:extLst>
              <a:ext uri="{FF2B5EF4-FFF2-40B4-BE49-F238E27FC236}">
                <a16:creationId xmlns:a16="http://schemas.microsoft.com/office/drawing/2014/main" id="{BD0C1A81-27B0-4A29-9AD2-C7ED3F288EA5}"/>
              </a:ext>
            </a:extLst>
          </p:cNvPr>
          <p:cNvSpPr/>
          <p:nvPr/>
        </p:nvSpPr>
        <p:spPr>
          <a:xfrm rot="5400000">
            <a:off x="7776186" y="5248638"/>
            <a:ext cx="182225" cy="514400"/>
          </a:xfrm>
          <a:prstGeom prst="moon">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5" name="TextovéPole 44">
            <a:extLst>
              <a:ext uri="{FF2B5EF4-FFF2-40B4-BE49-F238E27FC236}">
                <a16:creationId xmlns:a16="http://schemas.microsoft.com/office/drawing/2014/main" id="{DB097199-4BD0-4A86-962C-8FEA4564A896}"/>
              </a:ext>
            </a:extLst>
          </p:cNvPr>
          <p:cNvSpPr txBox="1"/>
          <p:nvPr/>
        </p:nvSpPr>
        <p:spPr>
          <a:xfrm>
            <a:off x="6838498" y="4656981"/>
            <a:ext cx="1357838" cy="338554"/>
          </a:xfrm>
          <a:prstGeom prst="rect">
            <a:avLst/>
          </a:prstGeom>
          <a:noFill/>
          <a:ln>
            <a:solidFill>
              <a:schemeClr val="bg1"/>
            </a:solidFill>
          </a:ln>
        </p:spPr>
        <p:txBody>
          <a:bodyPr wrap="square" rtlCol="0">
            <a:spAutoFit/>
          </a:bodyPr>
          <a:lstStyle/>
          <a:p>
            <a:r>
              <a:rPr lang="cs-CZ" sz="1600" dirty="0" err="1"/>
              <a:t>mikročočky</a:t>
            </a:r>
            <a:endParaRPr lang="cs-CZ" sz="1600" dirty="0"/>
          </a:p>
        </p:txBody>
      </p:sp>
      <p:cxnSp>
        <p:nvCxnSpPr>
          <p:cNvPr id="47" name="Přímá spojnice se šipkou 46">
            <a:extLst>
              <a:ext uri="{FF2B5EF4-FFF2-40B4-BE49-F238E27FC236}">
                <a16:creationId xmlns:a16="http://schemas.microsoft.com/office/drawing/2014/main" id="{49DF82AD-4072-49F6-B697-7A01F74D6E1B}"/>
              </a:ext>
            </a:extLst>
          </p:cNvPr>
          <p:cNvCxnSpPr>
            <a:endCxn id="41" idx="1"/>
          </p:cNvCxnSpPr>
          <p:nvPr/>
        </p:nvCxnSpPr>
        <p:spPr>
          <a:xfrm flipH="1">
            <a:off x="6838499" y="4990388"/>
            <a:ext cx="257199" cy="4327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Přímá spojnice se šipkou 47">
            <a:extLst>
              <a:ext uri="{FF2B5EF4-FFF2-40B4-BE49-F238E27FC236}">
                <a16:creationId xmlns:a16="http://schemas.microsoft.com/office/drawing/2014/main" id="{23E2370B-7FFD-4497-8747-115C4380A774}"/>
              </a:ext>
            </a:extLst>
          </p:cNvPr>
          <p:cNvCxnSpPr>
            <a:cxnSpLocks/>
          </p:cNvCxnSpPr>
          <p:nvPr/>
        </p:nvCxnSpPr>
        <p:spPr>
          <a:xfrm>
            <a:off x="7326239" y="5000032"/>
            <a:ext cx="0" cy="43686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Přímá spojnice se šipkou 50">
            <a:extLst>
              <a:ext uri="{FF2B5EF4-FFF2-40B4-BE49-F238E27FC236}">
                <a16:creationId xmlns:a16="http://schemas.microsoft.com/office/drawing/2014/main" id="{002D044D-803D-41CC-87EA-932777E0250F}"/>
              </a:ext>
            </a:extLst>
          </p:cNvPr>
          <p:cNvCxnSpPr>
            <a:cxnSpLocks/>
            <a:stCxn id="45" idx="2"/>
          </p:cNvCxnSpPr>
          <p:nvPr/>
        </p:nvCxnSpPr>
        <p:spPr>
          <a:xfrm>
            <a:off x="7517417" y="4995535"/>
            <a:ext cx="343714" cy="4317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ovéPole 52">
            <a:extLst>
              <a:ext uri="{FF2B5EF4-FFF2-40B4-BE49-F238E27FC236}">
                <a16:creationId xmlns:a16="http://schemas.microsoft.com/office/drawing/2014/main" id="{ADA7631C-D5F2-4044-856E-70DD8C058D41}"/>
              </a:ext>
            </a:extLst>
          </p:cNvPr>
          <p:cNvSpPr txBox="1"/>
          <p:nvPr/>
        </p:nvSpPr>
        <p:spPr>
          <a:xfrm>
            <a:off x="5883380" y="4656981"/>
            <a:ext cx="783583" cy="338554"/>
          </a:xfrm>
          <a:prstGeom prst="rect">
            <a:avLst/>
          </a:prstGeom>
          <a:noFill/>
          <a:ln>
            <a:solidFill>
              <a:schemeClr val="bg1"/>
            </a:solidFill>
          </a:ln>
        </p:spPr>
        <p:txBody>
          <a:bodyPr wrap="square" rtlCol="0">
            <a:spAutoFit/>
          </a:bodyPr>
          <a:lstStyle/>
          <a:p>
            <a:r>
              <a:rPr lang="cs-CZ" sz="1600" dirty="0"/>
              <a:t>pixely</a:t>
            </a:r>
          </a:p>
        </p:txBody>
      </p:sp>
      <p:cxnSp>
        <p:nvCxnSpPr>
          <p:cNvPr id="54" name="Přímá spojnice se šipkou 53">
            <a:extLst>
              <a:ext uri="{FF2B5EF4-FFF2-40B4-BE49-F238E27FC236}">
                <a16:creationId xmlns:a16="http://schemas.microsoft.com/office/drawing/2014/main" id="{CEB8112A-78B2-494E-AD3E-F85BE69B4D7F}"/>
              </a:ext>
            </a:extLst>
          </p:cNvPr>
          <p:cNvCxnSpPr>
            <a:cxnSpLocks/>
          </p:cNvCxnSpPr>
          <p:nvPr/>
        </p:nvCxnSpPr>
        <p:spPr>
          <a:xfrm flipH="1">
            <a:off x="5811253" y="4973981"/>
            <a:ext cx="251033" cy="8728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Přímá spojnice se šipkou 55">
            <a:extLst>
              <a:ext uri="{FF2B5EF4-FFF2-40B4-BE49-F238E27FC236}">
                <a16:creationId xmlns:a16="http://schemas.microsoft.com/office/drawing/2014/main" id="{6FA6BCDF-B1A1-4614-B275-DF6301296CA3}"/>
              </a:ext>
            </a:extLst>
          </p:cNvPr>
          <p:cNvCxnSpPr>
            <a:cxnSpLocks/>
          </p:cNvCxnSpPr>
          <p:nvPr/>
        </p:nvCxnSpPr>
        <p:spPr>
          <a:xfrm>
            <a:off x="6226807" y="5001078"/>
            <a:ext cx="133386" cy="8391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Přímá spojnice se šipkou 58">
            <a:extLst>
              <a:ext uri="{FF2B5EF4-FFF2-40B4-BE49-F238E27FC236}">
                <a16:creationId xmlns:a16="http://schemas.microsoft.com/office/drawing/2014/main" id="{ED722F02-BA73-4023-B732-A7FC9C2A3DBC}"/>
              </a:ext>
            </a:extLst>
          </p:cNvPr>
          <p:cNvCxnSpPr/>
          <p:nvPr/>
        </p:nvCxnSpPr>
        <p:spPr>
          <a:xfrm>
            <a:off x="4047918" y="3764516"/>
            <a:ext cx="0" cy="178492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Přímá spojnice se šipkou 59">
            <a:extLst>
              <a:ext uri="{FF2B5EF4-FFF2-40B4-BE49-F238E27FC236}">
                <a16:creationId xmlns:a16="http://schemas.microsoft.com/office/drawing/2014/main" id="{47EA02A8-50B8-46F4-BB0A-D74E507AB1E5}"/>
              </a:ext>
            </a:extLst>
          </p:cNvPr>
          <p:cNvCxnSpPr/>
          <p:nvPr/>
        </p:nvCxnSpPr>
        <p:spPr>
          <a:xfrm>
            <a:off x="4537603" y="3764515"/>
            <a:ext cx="0" cy="178492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Přímá spojnice se šipkou 60">
            <a:extLst>
              <a:ext uri="{FF2B5EF4-FFF2-40B4-BE49-F238E27FC236}">
                <a16:creationId xmlns:a16="http://schemas.microsoft.com/office/drawing/2014/main" id="{CFA53B9E-E582-424B-8B74-DFAE2CC4DBB3}"/>
              </a:ext>
            </a:extLst>
          </p:cNvPr>
          <p:cNvCxnSpPr>
            <a:cxnSpLocks/>
          </p:cNvCxnSpPr>
          <p:nvPr/>
        </p:nvCxnSpPr>
        <p:spPr>
          <a:xfrm>
            <a:off x="4290849" y="3764515"/>
            <a:ext cx="0" cy="16723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Přímá spojnice se šipkou 62">
            <a:extLst>
              <a:ext uri="{FF2B5EF4-FFF2-40B4-BE49-F238E27FC236}">
                <a16:creationId xmlns:a16="http://schemas.microsoft.com/office/drawing/2014/main" id="{C4E666D1-5432-40EB-AD18-6D5D982D6BC2}"/>
              </a:ext>
            </a:extLst>
          </p:cNvPr>
          <p:cNvCxnSpPr>
            <a:cxnSpLocks/>
            <a:endCxn id="27" idx="0"/>
          </p:cNvCxnSpPr>
          <p:nvPr/>
        </p:nvCxnSpPr>
        <p:spPr>
          <a:xfrm>
            <a:off x="4052320" y="5520551"/>
            <a:ext cx="242394" cy="17793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Přímá spojnice se šipkou 66">
            <a:extLst>
              <a:ext uri="{FF2B5EF4-FFF2-40B4-BE49-F238E27FC236}">
                <a16:creationId xmlns:a16="http://schemas.microsoft.com/office/drawing/2014/main" id="{E8815DAB-9F40-4D2F-9549-9D0A121F4F42}"/>
              </a:ext>
            </a:extLst>
          </p:cNvPr>
          <p:cNvCxnSpPr>
            <a:cxnSpLocks/>
            <a:stCxn id="30" idx="1"/>
          </p:cNvCxnSpPr>
          <p:nvPr/>
        </p:nvCxnSpPr>
        <p:spPr>
          <a:xfrm flipH="1">
            <a:off x="4290849" y="5420117"/>
            <a:ext cx="3866" cy="3098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Přímá spojnice se šipkou 68">
            <a:extLst>
              <a:ext uri="{FF2B5EF4-FFF2-40B4-BE49-F238E27FC236}">
                <a16:creationId xmlns:a16="http://schemas.microsoft.com/office/drawing/2014/main" id="{FE1F5F9E-5D70-4F58-ADB4-D51519EFCECF}"/>
              </a:ext>
            </a:extLst>
          </p:cNvPr>
          <p:cNvCxnSpPr>
            <a:cxnSpLocks/>
            <a:endCxn id="27" idx="0"/>
          </p:cNvCxnSpPr>
          <p:nvPr/>
        </p:nvCxnSpPr>
        <p:spPr>
          <a:xfrm flipH="1">
            <a:off x="4294714" y="5538068"/>
            <a:ext cx="232016" cy="1604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Přímá spojnice se šipkou 82">
            <a:extLst>
              <a:ext uri="{FF2B5EF4-FFF2-40B4-BE49-F238E27FC236}">
                <a16:creationId xmlns:a16="http://schemas.microsoft.com/office/drawing/2014/main" id="{ABF2A0D2-C97C-49FB-8C24-1838114C840D}"/>
              </a:ext>
            </a:extLst>
          </p:cNvPr>
          <p:cNvCxnSpPr>
            <a:cxnSpLocks/>
          </p:cNvCxnSpPr>
          <p:nvPr/>
        </p:nvCxnSpPr>
        <p:spPr>
          <a:xfrm flipH="1">
            <a:off x="1547664" y="3764515"/>
            <a:ext cx="576064" cy="17286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Přímá spojnice se šipkou 84">
            <a:extLst>
              <a:ext uri="{FF2B5EF4-FFF2-40B4-BE49-F238E27FC236}">
                <a16:creationId xmlns:a16="http://schemas.microsoft.com/office/drawing/2014/main" id="{F567CFA0-A7AD-4199-BCD4-34E0281C5BDD}"/>
              </a:ext>
            </a:extLst>
          </p:cNvPr>
          <p:cNvCxnSpPr>
            <a:cxnSpLocks/>
          </p:cNvCxnSpPr>
          <p:nvPr/>
        </p:nvCxnSpPr>
        <p:spPr>
          <a:xfrm flipH="1">
            <a:off x="1957567" y="3768216"/>
            <a:ext cx="576064" cy="17286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Přímá spojnice se šipkou 85">
            <a:extLst>
              <a:ext uri="{FF2B5EF4-FFF2-40B4-BE49-F238E27FC236}">
                <a16:creationId xmlns:a16="http://schemas.microsoft.com/office/drawing/2014/main" id="{18B1C82E-02A0-4446-9816-EE4EE7B39C7F}"/>
              </a:ext>
            </a:extLst>
          </p:cNvPr>
          <p:cNvCxnSpPr>
            <a:cxnSpLocks/>
          </p:cNvCxnSpPr>
          <p:nvPr/>
        </p:nvCxnSpPr>
        <p:spPr>
          <a:xfrm flipH="1">
            <a:off x="1759397" y="3767187"/>
            <a:ext cx="550248" cy="166715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8" name="TextovéPole 87">
            <a:extLst>
              <a:ext uri="{FF2B5EF4-FFF2-40B4-BE49-F238E27FC236}">
                <a16:creationId xmlns:a16="http://schemas.microsoft.com/office/drawing/2014/main" id="{3E67EB7F-6949-41DC-9BBF-E00954FE88D7}"/>
              </a:ext>
            </a:extLst>
          </p:cNvPr>
          <p:cNvSpPr txBox="1"/>
          <p:nvPr/>
        </p:nvSpPr>
        <p:spPr>
          <a:xfrm>
            <a:off x="3995936" y="2989848"/>
            <a:ext cx="4273615" cy="738664"/>
          </a:xfrm>
          <a:prstGeom prst="rect">
            <a:avLst/>
          </a:prstGeom>
          <a:noFill/>
        </p:spPr>
        <p:txBody>
          <a:bodyPr wrap="square" rtlCol="0">
            <a:spAutoFit/>
          </a:bodyPr>
          <a:lstStyle/>
          <a:p>
            <a:r>
              <a:rPr lang="cs-CZ" sz="1400" dirty="0"/>
              <a:t>Na </a:t>
            </a:r>
            <a:r>
              <a:rPr lang="cs-CZ" sz="1400" dirty="0" err="1"/>
              <a:t>mikročočky</a:t>
            </a:r>
            <a:r>
              <a:rPr lang="cs-CZ" sz="1400" dirty="0"/>
              <a:t> uprostřed snímače dopadá světlo z objektivu kolmo a tak ho mohou správně soustředit doprostřed pixelu, kde je nejcitlivější</a:t>
            </a:r>
          </a:p>
        </p:txBody>
      </p:sp>
      <p:sp>
        <p:nvSpPr>
          <p:cNvPr id="89" name="TextovéPole 88">
            <a:extLst>
              <a:ext uri="{FF2B5EF4-FFF2-40B4-BE49-F238E27FC236}">
                <a16:creationId xmlns:a16="http://schemas.microsoft.com/office/drawing/2014/main" id="{4E31DFD3-F89E-469C-B062-40F8ED7BDE56}"/>
              </a:ext>
            </a:extLst>
          </p:cNvPr>
          <p:cNvSpPr txBox="1"/>
          <p:nvPr/>
        </p:nvSpPr>
        <p:spPr>
          <a:xfrm>
            <a:off x="697770" y="2515155"/>
            <a:ext cx="2673501" cy="1384995"/>
          </a:xfrm>
          <a:prstGeom prst="rect">
            <a:avLst/>
          </a:prstGeom>
          <a:noFill/>
        </p:spPr>
        <p:txBody>
          <a:bodyPr wrap="square" rtlCol="0">
            <a:spAutoFit/>
          </a:bodyPr>
          <a:lstStyle/>
          <a:p>
            <a:r>
              <a:rPr lang="cs-CZ" sz="1400" dirty="0"/>
              <a:t>Na </a:t>
            </a:r>
            <a:r>
              <a:rPr lang="cs-CZ" sz="1400" dirty="0" err="1"/>
              <a:t>mikročočky</a:t>
            </a:r>
            <a:r>
              <a:rPr lang="cs-CZ" sz="1400" dirty="0"/>
              <a:t> na krajích snímače dopadá světlo z objektivu zešikma a ty ho nemohou správně soustředit doprostřed pixelu, kde je nejcitlivější</a:t>
            </a:r>
          </a:p>
        </p:txBody>
      </p:sp>
      <p:cxnSp>
        <p:nvCxnSpPr>
          <p:cNvPr id="96" name="Přímá spojnice se šipkou 95">
            <a:extLst>
              <a:ext uri="{FF2B5EF4-FFF2-40B4-BE49-F238E27FC236}">
                <a16:creationId xmlns:a16="http://schemas.microsoft.com/office/drawing/2014/main" id="{F055648A-1D76-4A1B-8DD2-0CB41CEA0AC8}"/>
              </a:ext>
            </a:extLst>
          </p:cNvPr>
          <p:cNvCxnSpPr>
            <a:cxnSpLocks/>
          </p:cNvCxnSpPr>
          <p:nvPr/>
        </p:nvCxnSpPr>
        <p:spPr>
          <a:xfrm flipH="1">
            <a:off x="1682600" y="5444235"/>
            <a:ext cx="81028" cy="22699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Přímá spojnice se šipkou 97">
            <a:extLst>
              <a:ext uri="{FF2B5EF4-FFF2-40B4-BE49-F238E27FC236}">
                <a16:creationId xmlns:a16="http://schemas.microsoft.com/office/drawing/2014/main" id="{58629584-31DE-4AF3-A80E-62535F5B0316}"/>
              </a:ext>
            </a:extLst>
          </p:cNvPr>
          <p:cNvCxnSpPr>
            <a:cxnSpLocks/>
            <a:endCxn id="9" idx="0"/>
          </p:cNvCxnSpPr>
          <p:nvPr/>
        </p:nvCxnSpPr>
        <p:spPr>
          <a:xfrm flipH="1">
            <a:off x="1743200" y="5492663"/>
            <a:ext cx="213960" cy="20458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Přímá spojnice se šipkou 99">
            <a:extLst>
              <a:ext uri="{FF2B5EF4-FFF2-40B4-BE49-F238E27FC236}">
                <a16:creationId xmlns:a16="http://schemas.microsoft.com/office/drawing/2014/main" id="{4D8240A9-4AB1-4E8E-B053-DC9AF190D32B}"/>
              </a:ext>
            </a:extLst>
          </p:cNvPr>
          <p:cNvCxnSpPr>
            <a:cxnSpLocks/>
          </p:cNvCxnSpPr>
          <p:nvPr/>
        </p:nvCxnSpPr>
        <p:spPr>
          <a:xfrm>
            <a:off x="1572048" y="5461433"/>
            <a:ext cx="11979" cy="2685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74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AE3B02A-FE1E-4775-847D-3CC72D5BD0E4}"/>
              </a:ext>
            </a:extLst>
          </p:cNvPr>
          <p:cNvSpPr>
            <a:spLocks noGrp="1"/>
          </p:cNvSpPr>
          <p:nvPr>
            <p:ph type="title"/>
          </p:nvPr>
        </p:nvSpPr>
        <p:spPr/>
        <p:txBody>
          <a:bodyPr/>
          <a:lstStyle/>
          <a:p>
            <a:r>
              <a:rPr lang="cs-CZ" dirty="0" err="1"/>
              <a:t>Vinětace</a:t>
            </a:r>
            <a:endParaRPr lang="cs-CZ" dirty="0"/>
          </a:p>
        </p:txBody>
      </p:sp>
      <p:sp>
        <p:nvSpPr>
          <p:cNvPr id="3" name="Zástupný obsah 2">
            <a:extLst>
              <a:ext uri="{FF2B5EF4-FFF2-40B4-BE49-F238E27FC236}">
                <a16:creationId xmlns:a16="http://schemas.microsoft.com/office/drawing/2014/main" id="{FA299542-EC33-48E2-B1D0-0DC83A02B9D2}"/>
              </a:ext>
            </a:extLst>
          </p:cNvPr>
          <p:cNvSpPr>
            <a:spLocks noGrp="1"/>
          </p:cNvSpPr>
          <p:nvPr>
            <p:ph idx="1"/>
          </p:nvPr>
        </p:nvSpPr>
        <p:spPr/>
        <p:txBody>
          <a:bodyPr/>
          <a:lstStyle/>
          <a:p>
            <a:pPr eaLnBrk="1" hangingPunct="1"/>
            <a:r>
              <a:rPr lang="cs-CZ" sz="1800" dirty="0"/>
              <a:t>Světlo dopadající na </a:t>
            </a:r>
            <a:r>
              <a:rPr lang="cs-CZ" sz="1800" b="1" dirty="0"/>
              <a:t>pixely na okrajích snímače </a:t>
            </a:r>
            <a:r>
              <a:rPr lang="cs-CZ" sz="1800" dirty="0"/>
              <a:t>bude tedy snímáno hůř, protože do těchto míst dopadá z objektivu pod odkloněným úhlem</a:t>
            </a:r>
          </a:p>
          <a:p>
            <a:pPr eaLnBrk="1" hangingPunct="1"/>
            <a:r>
              <a:rPr lang="cs-CZ" sz="1800" dirty="0"/>
              <a:t>Na optiku objektivu pro digitální fotoaparáty jsou proto kladeny vyšší nároky než na optiku filmových aparátů (kinofilm)   </a:t>
            </a:r>
          </a:p>
          <a:p>
            <a:pPr eaLnBrk="1" hangingPunct="1"/>
            <a:r>
              <a:rPr lang="cs-CZ" sz="1800" dirty="0"/>
              <a:t>Kombinace objektiv/snímač musí být dobře „vyladěny“</a:t>
            </a:r>
          </a:p>
          <a:p>
            <a:pPr eaLnBrk="1" hangingPunct="1"/>
            <a:r>
              <a:rPr lang="cs-CZ" sz="1800" dirty="0" err="1"/>
              <a:t>Mikročočky</a:t>
            </a:r>
            <a:r>
              <a:rPr lang="cs-CZ" sz="1800" dirty="0"/>
              <a:t> v </a:t>
            </a:r>
            <a:r>
              <a:rPr lang="cs-CZ" sz="1800" b="1" dirty="0"/>
              <a:t>rozích snímače</a:t>
            </a:r>
            <a:r>
              <a:rPr lang="cs-CZ" sz="1800" dirty="0"/>
              <a:t>, na které dopadá světlo z objektivu pod nejvíce odkloněným úhlem mohou být upravené tak, aby tento úhel kompenzovaly</a:t>
            </a:r>
          </a:p>
          <a:p>
            <a:pPr eaLnBrk="1" hangingPunct="1"/>
            <a:r>
              <a:rPr lang="cs-CZ" sz="1800" dirty="0"/>
              <a:t>To bude ale fungovat pouze pro objektiv s pevnou ohniskovou vzdáleností</a:t>
            </a:r>
          </a:p>
          <a:p>
            <a:pPr eaLnBrk="1" hangingPunct="1"/>
            <a:r>
              <a:rPr lang="cs-CZ" sz="1800" dirty="0"/>
              <a:t>Objektiv se zoomem má proměnlivou ohniskovou vzdálenost a s ní se mění i úhel, pod kterým se lámou paprsky do ohniska a promítají na snímač</a:t>
            </a:r>
          </a:p>
          <a:p>
            <a:pPr eaLnBrk="1" hangingPunct="1"/>
            <a:r>
              <a:rPr lang="cs-CZ" sz="1800" dirty="0"/>
              <a:t>U levných objektivů se zoomem se </a:t>
            </a:r>
            <a:r>
              <a:rPr lang="cs-CZ" sz="1800" dirty="0" err="1"/>
              <a:t>vinětace</a:t>
            </a:r>
            <a:r>
              <a:rPr lang="cs-CZ" sz="1800" dirty="0"/>
              <a:t> se obvykle objeví při kratší ohniskové vzdálenosti (nejmenší přiblížení, </a:t>
            </a:r>
            <a:r>
              <a:rPr lang="cs-CZ" sz="1800" dirty="0" err="1"/>
              <a:t>šírokoúhlý</a:t>
            </a:r>
            <a:r>
              <a:rPr lang="cs-CZ" sz="1800" dirty="0"/>
              <a:t> pohled – tehdy je úhel paprsků dopadajících do rohů snímače nejvyšší) </a:t>
            </a:r>
          </a:p>
          <a:p>
            <a:pPr eaLnBrk="1" hangingPunct="1"/>
            <a:r>
              <a:rPr lang="cs-CZ" sz="1800" dirty="0" err="1"/>
              <a:t>Vinětace</a:t>
            </a:r>
            <a:r>
              <a:rPr lang="cs-CZ" sz="1800" dirty="0"/>
              <a:t> se projeví například tak, že vyfotíte bílou zeď, ale na fotografií je bílý pouze střed a směrem do rohů fotografie se z bílé stává šedá</a:t>
            </a:r>
          </a:p>
          <a:p>
            <a:pPr eaLnBrk="1" hangingPunct="1">
              <a:lnSpc>
                <a:spcPct val="80000"/>
              </a:lnSpc>
            </a:pPr>
            <a:endParaRPr lang="cs-CZ" sz="3200" dirty="0"/>
          </a:p>
          <a:p>
            <a:endParaRPr lang="cs-CZ" dirty="0"/>
          </a:p>
        </p:txBody>
      </p:sp>
    </p:spTree>
    <p:extLst>
      <p:ext uri="{BB962C8B-B14F-4D97-AF65-F5344CB8AC3E}">
        <p14:creationId xmlns:p14="http://schemas.microsoft.com/office/powerpoint/2010/main" val="166345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title"/>
          </p:nvPr>
        </p:nvSpPr>
        <p:spPr/>
        <p:txBody>
          <a:bodyPr/>
          <a:lstStyle/>
          <a:p>
            <a:pPr eaLnBrk="1" hangingPunct="1"/>
            <a:r>
              <a:rPr lang="cs-CZ"/>
              <a:t>Vinětace</a:t>
            </a:r>
          </a:p>
        </p:txBody>
      </p:sp>
      <p:pic>
        <p:nvPicPr>
          <p:cNvPr id="40962" name="Picture 5" descr="File:RioparaguayJune2005.jpg"/>
          <p:cNvPicPr>
            <a:picLocks noGrp="1" noChangeAspect="1" noChangeArrowheads="1"/>
          </p:cNvPicPr>
          <p:nvPr>
            <p:ph idx="1"/>
          </p:nvPr>
        </p:nvPicPr>
        <p:blipFill>
          <a:blip r:embed="rId2"/>
          <a:srcRect/>
          <a:stretch>
            <a:fillRect/>
          </a:stretch>
        </p:blipFill>
        <p:spPr>
          <a:xfrm>
            <a:off x="1303338" y="1719263"/>
            <a:ext cx="6535737" cy="4411662"/>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cs-CZ"/>
              <a:t>Citlivost na různé vlnové délky</a:t>
            </a:r>
          </a:p>
        </p:txBody>
      </p:sp>
      <p:sp>
        <p:nvSpPr>
          <p:cNvPr id="41986" name="Rectangle 3"/>
          <p:cNvSpPr>
            <a:spLocks noGrp="1" noChangeArrowheads="1"/>
          </p:cNvSpPr>
          <p:nvPr>
            <p:ph type="body" sz="half" idx="1"/>
          </p:nvPr>
        </p:nvSpPr>
        <p:spPr>
          <a:xfrm>
            <a:off x="457200" y="1719263"/>
            <a:ext cx="8002588" cy="4411662"/>
          </a:xfrm>
        </p:spPr>
        <p:txBody>
          <a:bodyPr/>
          <a:lstStyle/>
          <a:p>
            <a:pPr eaLnBrk="1" hangingPunct="1">
              <a:lnSpc>
                <a:spcPct val="90000"/>
              </a:lnSpc>
            </a:pPr>
            <a:r>
              <a:rPr lang="cs-CZ" sz="1400" dirty="0"/>
              <a:t>CCD snímače jsou citlivé i na fotony vlnových délek, které jsou pro lidské oko neviditelné</a:t>
            </a:r>
          </a:p>
          <a:p>
            <a:pPr eaLnBrk="1" hangingPunct="1">
              <a:lnSpc>
                <a:spcPct val="90000"/>
              </a:lnSpc>
            </a:pPr>
            <a:r>
              <a:rPr lang="cs-CZ" sz="1400" dirty="0"/>
              <a:t>Fotografie tak může být ovlivněna neviditelným </a:t>
            </a:r>
            <a:r>
              <a:rPr lang="cs-CZ" sz="1400" b="1" dirty="0"/>
              <a:t>UV a IR zářením</a:t>
            </a:r>
          </a:p>
          <a:p>
            <a:pPr eaLnBrk="1" hangingPunct="1">
              <a:lnSpc>
                <a:spcPct val="90000"/>
              </a:lnSpc>
            </a:pPr>
            <a:r>
              <a:rPr lang="cs-CZ" sz="1400" dirty="0"/>
              <a:t>Některé záhadné fotografie „duchů a UFO“ byly nakonec vysvětleny zachycením silných IR zdrojů snímačem fotoaparátu</a:t>
            </a:r>
          </a:p>
          <a:p>
            <a:pPr eaLnBrk="1" hangingPunct="1">
              <a:lnSpc>
                <a:spcPct val="90000"/>
              </a:lnSpc>
            </a:pPr>
            <a:r>
              <a:rPr lang="cs-CZ" sz="1400" dirty="0"/>
              <a:t>Fotoaparát nebo kamera je například schopna zachytit světlo IR LED diod z dálkového ovládání TV (vyzkoušejte si to)</a:t>
            </a:r>
          </a:p>
          <a:p>
            <a:pPr eaLnBrk="1" hangingPunct="1">
              <a:lnSpc>
                <a:spcPct val="90000"/>
              </a:lnSpc>
            </a:pPr>
            <a:r>
              <a:rPr lang="cs-CZ" sz="1400" b="1" dirty="0"/>
              <a:t>IR LED </a:t>
            </a:r>
            <a:r>
              <a:rPr lang="cs-CZ" sz="1400" dirty="0"/>
              <a:t>diody lze použít k „neviditelnému“ osvětlení při nočním vidění – Místnost osvítíte zdrojem světla složeného z IR LED a přesto, že pro lidské oko v ní bude naprostá tma, fotoaparát nebo kamera „uvidí“ a budou fungovat</a:t>
            </a:r>
          </a:p>
          <a:p>
            <a:pPr eaLnBrk="1" hangingPunct="1">
              <a:lnSpc>
                <a:spcPct val="90000"/>
              </a:lnSpc>
            </a:pPr>
            <a:r>
              <a:rPr lang="cs-CZ" sz="1400" b="1" dirty="0"/>
              <a:t>Bezpečnostní kamery </a:t>
            </a:r>
            <a:r>
              <a:rPr lang="cs-CZ" sz="1400" dirty="0"/>
              <a:t>mohou snímat místnost i </a:t>
            </a:r>
            <a:r>
              <a:rPr lang="cs-CZ" sz="1400" b="1" dirty="0"/>
              <a:t>v noci</a:t>
            </a:r>
            <a:r>
              <a:rPr lang="cs-CZ" sz="1400" dirty="0"/>
              <a:t>, protože si ji osvítí IR diodami</a:t>
            </a:r>
          </a:p>
          <a:p>
            <a:pPr eaLnBrk="1" hangingPunct="1">
              <a:lnSpc>
                <a:spcPct val="90000"/>
              </a:lnSpc>
            </a:pPr>
            <a:r>
              <a:rPr lang="cs-CZ" sz="1400" dirty="0"/>
              <a:t>Většina snímačů je opatřena IR filtrem, který redukuje množství dopadajícího IR záření, které by interferovalo s obrazem ve viditelném spektru a degradovalo by zejména barevné vyvážení. </a:t>
            </a:r>
          </a:p>
          <a:p>
            <a:pPr eaLnBrk="1" hangingPunct="1">
              <a:lnSpc>
                <a:spcPct val="90000"/>
              </a:lnSpc>
            </a:pPr>
            <a:r>
              <a:rPr lang="cs-CZ" sz="1400" dirty="0"/>
              <a:t>ICR – IR </a:t>
            </a:r>
            <a:r>
              <a:rPr lang="cs-CZ" sz="1400" dirty="0" err="1"/>
              <a:t>Cut</a:t>
            </a:r>
            <a:r>
              <a:rPr lang="cs-CZ" sz="1400" dirty="0"/>
              <a:t> </a:t>
            </a:r>
            <a:r>
              <a:rPr lang="cs-CZ" sz="1400" dirty="0" err="1"/>
              <a:t>Filter</a:t>
            </a:r>
            <a:r>
              <a:rPr lang="cs-CZ" sz="1400" dirty="0"/>
              <a:t> </a:t>
            </a:r>
            <a:r>
              <a:rPr lang="cs-CZ" sz="1400" dirty="0" err="1"/>
              <a:t>Removable</a:t>
            </a:r>
            <a:r>
              <a:rPr lang="cs-CZ" sz="1400" dirty="0"/>
              <a:t> – V denním režimu je IR filtr aktivován a v nočním režimu je možné ho posunout mimo snímač a povolit tak zachycení většího počtu IR fotonů</a:t>
            </a:r>
          </a:p>
          <a:p>
            <a:pPr eaLnBrk="1" hangingPunct="1">
              <a:lnSpc>
                <a:spcPct val="90000"/>
              </a:lnSpc>
            </a:pPr>
            <a:endParaRPr lang="cs-CZ" sz="1400" dirty="0"/>
          </a:p>
          <a:p>
            <a:pPr eaLnBrk="1" hangingPunct="1">
              <a:lnSpc>
                <a:spcPct val="90000"/>
              </a:lnSpc>
            </a:pPr>
            <a:r>
              <a:rPr lang="cs-CZ" sz="1000" dirty="0"/>
              <a:t>http://www.dallmeier.com/fr/produits-electronic/cameras/bon-a-savoir/fonction-icr.html</a:t>
            </a:r>
          </a:p>
        </p:txBody>
      </p:sp>
      <p:pic>
        <p:nvPicPr>
          <p:cNvPr id="41987" name="Picture 5" descr="Waterproof-Dual-CCD-IR-Security-Camera-TGL-A707B-"/>
          <p:cNvPicPr>
            <a:picLocks noGrp="1" noChangeAspect="1" noChangeArrowheads="1"/>
          </p:cNvPicPr>
          <p:nvPr>
            <p:ph sz="half" idx="2"/>
          </p:nvPr>
        </p:nvPicPr>
        <p:blipFill>
          <a:blip r:embed="rId2"/>
          <a:srcRect/>
          <a:stretch>
            <a:fillRect/>
          </a:stretch>
        </p:blipFill>
        <p:spPr>
          <a:xfrm>
            <a:off x="5867400" y="4797425"/>
            <a:ext cx="2967038" cy="179863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Nadpis 1"/>
          <p:cNvSpPr>
            <a:spLocks noGrp="1"/>
          </p:cNvSpPr>
          <p:nvPr>
            <p:ph type="title" idx="4294967295"/>
          </p:nvPr>
        </p:nvSpPr>
        <p:spPr/>
        <p:txBody>
          <a:bodyPr anchor="ctr"/>
          <a:lstStyle/>
          <a:p>
            <a:pPr eaLnBrk="1" hangingPunct="1"/>
            <a:r>
              <a:rPr lang="cs-CZ"/>
              <a:t>CCD</a:t>
            </a:r>
          </a:p>
        </p:txBody>
      </p:sp>
      <p:sp>
        <p:nvSpPr>
          <p:cNvPr id="18434" name="Zástupný symbol pro obsah 2"/>
          <p:cNvSpPr>
            <a:spLocks noGrp="1"/>
          </p:cNvSpPr>
          <p:nvPr>
            <p:ph idx="4294967295"/>
          </p:nvPr>
        </p:nvSpPr>
        <p:spPr/>
        <p:txBody>
          <a:bodyPr/>
          <a:lstStyle/>
          <a:p>
            <a:pPr eaLnBrk="1" hangingPunct="1">
              <a:lnSpc>
                <a:spcPct val="90000"/>
              </a:lnSpc>
            </a:pPr>
            <a:r>
              <a:rPr lang="cs-CZ" sz="1700" dirty="0"/>
              <a:t>Využívá </a:t>
            </a:r>
            <a:r>
              <a:rPr lang="cs-CZ" sz="1700" b="1" dirty="0"/>
              <a:t>fotoelektrický jev </a:t>
            </a:r>
            <a:r>
              <a:rPr lang="cs-CZ" sz="1700" dirty="0"/>
              <a:t>– foton dopadajícího světla při nárazu do atomu senzoru dokáže převést některý z jeho elektronů ze základního do tzv. excitovaného stavu </a:t>
            </a:r>
          </a:p>
          <a:p>
            <a:pPr eaLnBrk="1" hangingPunct="1">
              <a:lnSpc>
                <a:spcPct val="90000"/>
              </a:lnSpc>
            </a:pPr>
            <a:endParaRPr lang="cs-CZ" sz="1700" dirty="0"/>
          </a:p>
          <a:p>
            <a:pPr eaLnBrk="1" hangingPunct="1"/>
            <a:endParaRPr lang="cs-CZ" dirty="0"/>
          </a:p>
          <a:p>
            <a:pPr eaLnBrk="1" hangingPunct="1"/>
            <a:endParaRPr lang="cs-CZ" dirty="0"/>
          </a:p>
        </p:txBody>
      </p:sp>
      <p:pic>
        <p:nvPicPr>
          <p:cNvPr id="18435" name="Picture 4" descr="CCDexpo"/>
          <p:cNvPicPr>
            <a:picLocks noChangeAspect="1" noChangeArrowheads="1"/>
          </p:cNvPicPr>
          <p:nvPr/>
        </p:nvPicPr>
        <p:blipFill>
          <a:blip r:embed="rId2"/>
          <a:srcRect/>
          <a:stretch>
            <a:fillRect/>
          </a:stretch>
        </p:blipFill>
        <p:spPr bwMode="auto">
          <a:xfrm>
            <a:off x="1187450" y="3716338"/>
            <a:ext cx="7024688" cy="2146300"/>
          </a:xfrm>
          <a:prstGeom prst="rect">
            <a:avLst/>
          </a:prstGeom>
          <a:noFill/>
          <a:ln w="9525">
            <a:noFill/>
            <a:miter lim="800000"/>
            <a:headEnd/>
            <a:tailEnd/>
          </a:ln>
        </p:spPr>
      </p:pic>
      <p:sp>
        <p:nvSpPr>
          <p:cNvPr id="18436" name="Text Box 5"/>
          <p:cNvSpPr txBox="1">
            <a:spLocks noChangeArrowheads="1"/>
          </p:cNvSpPr>
          <p:nvPr/>
        </p:nvSpPr>
        <p:spPr bwMode="auto">
          <a:xfrm>
            <a:off x="684213" y="2852738"/>
            <a:ext cx="3455987" cy="492443"/>
          </a:xfrm>
          <a:prstGeom prst="rect">
            <a:avLst/>
          </a:prstGeom>
          <a:solidFill>
            <a:srgbClr val="FFFF99"/>
          </a:solidFill>
          <a:ln w="9525">
            <a:noFill/>
            <a:miter lim="800000"/>
            <a:headEnd/>
            <a:tailEnd/>
          </a:ln>
        </p:spPr>
        <p:txBody>
          <a:bodyPr>
            <a:spAutoFit/>
          </a:bodyPr>
          <a:lstStyle/>
          <a:p>
            <a:pPr>
              <a:spcBef>
                <a:spcPct val="50000"/>
              </a:spcBef>
            </a:pPr>
            <a:r>
              <a:rPr lang="cs-CZ" sz="1200" dirty="0"/>
              <a:t>Na tento pixel dopadlo více fotonů, proto je u jeho elektrody (1) shromážděno více elektronů</a:t>
            </a:r>
            <a:r>
              <a:rPr lang="cs-CZ" sz="1400" dirty="0"/>
              <a:t> </a:t>
            </a:r>
          </a:p>
        </p:txBody>
      </p:sp>
      <p:sp>
        <p:nvSpPr>
          <p:cNvPr id="18437" name="Line 9"/>
          <p:cNvSpPr>
            <a:spLocks noChangeShapeType="1"/>
          </p:cNvSpPr>
          <p:nvPr/>
        </p:nvSpPr>
        <p:spPr bwMode="auto">
          <a:xfrm>
            <a:off x="2339975" y="3357563"/>
            <a:ext cx="0" cy="1008062"/>
          </a:xfrm>
          <a:prstGeom prst="line">
            <a:avLst/>
          </a:prstGeom>
          <a:noFill/>
          <a:ln w="9525">
            <a:solidFill>
              <a:schemeClr val="tx1"/>
            </a:solidFill>
            <a:round/>
            <a:headEnd/>
            <a:tailEnd type="triangle" w="med" len="med"/>
          </a:ln>
        </p:spPr>
        <p:txBody>
          <a:bodyPr/>
          <a:lstStyle/>
          <a:p>
            <a:endParaRPr lang="cs-CZ"/>
          </a:p>
        </p:txBody>
      </p:sp>
      <p:sp>
        <p:nvSpPr>
          <p:cNvPr id="18438" name="Text Box 10"/>
          <p:cNvSpPr txBox="1">
            <a:spLocks noChangeArrowheads="1"/>
          </p:cNvSpPr>
          <p:nvPr/>
        </p:nvSpPr>
        <p:spPr bwMode="auto">
          <a:xfrm>
            <a:off x="4067175" y="3429000"/>
            <a:ext cx="3529013" cy="487363"/>
          </a:xfrm>
          <a:prstGeom prst="rect">
            <a:avLst/>
          </a:prstGeom>
          <a:solidFill>
            <a:srgbClr val="FFFF99"/>
          </a:solidFill>
          <a:ln w="9525">
            <a:noFill/>
            <a:miter lim="800000"/>
            <a:headEnd/>
            <a:tailEnd/>
          </a:ln>
        </p:spPr>
        <p:txBody>
          <a:bodyPr>
            <a:spAutoFit/>
          </a:bodyPr>
          <a:lstStyle/>
          <a:p>
            <a:pPr>
              <a:spcBef>
                <a:spcPct val="50000"/>
              </a:spcBef>
            </a:pPr>
            <a:r>
              <a:rPr lang="cs-CZ" sz="1200"/>
              <a:t>Na tento pixel dopadlo méně fotonů, proto je u jeho elektrody shromážděno málo elektronů</a:t>
            </a:r>
            <a:r>
              <a:rPr lang="cs-CZ" sz="1400"/>
              <a:t> </a:t>
            </a:r>
          </a:p>
        </p:txBody>
      </p:sp>
      <p:sp>
        <p:nvSpPr>
          <p:cNvPr id="18439" name="Line 11"/>
          <p:cNvSpPr>
            <a:spLocks noChangeShapeType="1"/>
          </p:cNvSpPr>
          <p:nvPr/>
        </p:nvSpPr>
        <p:spPr bwMode="auto">
          <a:xfrm>
            <a:off x="4572000" y="3933825"/>
            <a:ext cx="0" cy="503238"/>
          </a:xfrm>
          <a:prstGeom prst="line">
            <a:avLst/>
          </a:prstGeom>
          <a:noFill/>
          <a:ln w="9525">
            <a:solidFill>
              <a:schemeClr val="tx1"/>
            </a:solidFill>
            <a:round/>
            <a:headEnd/>
            <a:tailEnd type="triangle" w="med" len="med"/>
          </a:ln>
        </p:spPr>
        <p:txBody>
          <a:bodyPr/>
          <a:lstStyle/>
          <a:p>
            <a:endParaRPr lang="cs-CZ"/>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ázek 7">
            <a:extLst>
              <a:ext uri="{FF2B5EF4-FFF2-40B4-BE49-F238E27FC236}">
                <a16:creationId xmlns:a16="http://schemas.microsoft.com/office/drawing/2014/main" id="{ED9A2AD0-AA25-4B5F-AB64-59911263E6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22238"/>
            <a:ext cx="5379466" cy="4221088"/>
          </a:xfrm>
          <a:prstGeom prst="rect">
            <a:avLst/>
          </a:prstGeom>
        </p:spPr>
      </p:pic>
      <p:pic>
        <p:nvPicPr>
          <p:cNvPr id="6" name="Obrázek 5">
            <a:extLst>
              <a:ext uri="{FF2B5EF4-FFF2-40B4-BE49-F238E27FC236}">
                <a16:creationId xmlns:a16="http://schemas.microsoft.com/office/drawing/2014/main" id="{3D51D2DD-CBC6-4C7A-9B62-80AE0A40B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568" y="3101582"/>
            <a:ext cx="5266928" cy="3634180"/>
          </a:xfrm>
          <a:prstGeom prst="rect">
            <a:avLst/>
          </a:prstGeom>
        </p:spPr>
      </p:pic>
    </p:spTree>
    <p:extLst>
      <p:ext uri="{BB962C8B-B14F-4D97-AF65-F5344CB8AC3E}">
        <p14:creationId xmlns:p14="http://schemas.microsoft.com/office/powerpoint/2010/main" val="1232215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cs-CZ"/>
              <a:t>Citlivost barevného CCD snímače</a:t>
            </a:r>
          </a:p>
        </p:txBody>
      </p:sp>
      <p:pic>
        <p:nvPicPr>
          <p:cNvPr id="43010" name="Picture 5" descr="standard camera sensitvity sketch"/>
          <p:cNvPicPr>
            <a:picLocks noChangeAspect="1" noChangeArrowheads="1"/>
          </p:cNvPicPr>
          <p:nvPr/>
        </p:nvPicPr>
        <p:blipFill>
          <a:blip r:embed="rId2"/>
          <a:srcRect/>
          <a:stretch>
            <a:fillRect/>
          </a:stretch>
        </p:blipFill>
        <p:spPr bwMode="auto">
          <a:xfrm>
            <a:off x="611188" y="1989138"/>
            <a:ext cx="7777162" cy="449738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95F5746-3397-4907-B89B-ACC7FE0A00CE}"/>
              </a:ext>
            </a:extLst>
          </p:cNvPr>
          <p:cNvSpPr>
            <a:spLocks noGrp="1"/>
          </p:cNvSpPr>
          <p:nvPr>
            <p:ph type="title"/>
          </p:nvPr>
        </p:nvSpPr>
        <p:spPr/>
        <p:txBody>
          <a:bodyPr/>
          <a:lstStyle/>
          <a:p>
            <a:r>
              <a:rPr lang="cs-CZ" dirty="0"/>
              <a:t>Citlivost snímače na IR</a:t>
            </a:r>
          </a:p>
        </p:txBody>
      </p:sp>
      <p:pic>
        <p:nvPicPr>
          <p:cNvPr id="5" name="Obrázek 4">
            <a:extLst>
              <a:ext uri="{FF2B5EF4-FFF2-40B4-BE49-F238E27FC236}">
                <a16:creationId xmlns:a16="http://schemas.microsoft.com/office/drawing/2014/main" id="{49ECAD7D-A517-4DCF-9C14-7ABB37D059FF}"/>
              </a:ext>
            </a:extLst>
          </p:cNvPr>
          <p:cNvPicPr>
            <a:picLocks noChangeAspect="1"/>
          </p:cNvPicPr>
          <p:nvPr/>
        </p:nvPicPr>
        <p:blipFill>
          <a:blip r:embed="rId2"/>
          <a:stretch>
            <a:fillRect/>
          </a:stretch>
        </p:blipFill>
        <p:spPr>
          <a:xfrm>
            <a:off x="457200" y="1484784"/>
            <a:ext cx="4794133" cy="3024336"/>
          </a:xfrm>
          <a:prstGeom prst="rect">
            <a:avLst/>
          </a:prstGeom>
        </p:spPr>
      </p:pic>
      <p:pic>
        <p:nvPicPr>
          <p:cNvPr id="7" name="Obrázek 6">
            <a:extLst>
              <a:ext uri="{FF2B5EF4-FFF2-40B4-BE49-F238E27FC236}">
                <a16:creationId xmlns:a16="http://schemas.microsoft.com/office/drawing/2014/main" id="{CFF593EE-299D-4C77-B17E-01A77763C6F7}"/>
              </a:ext>
            </a:extLst>
          </p:cNvPr>
          <p:cNvPicPr>
            <a:picLocks noChangeAspect="1"/>
          </p:cNvPicPr>
          <p:nvPr/>
        </p:nvPicPr>
        <p:blipFill>
          <a:blip r:embed="rId3"/>
          <a:stretch>
            <a:fillRect/>
          </a:stretch>
        </p:blipFill>
        <p:spPr>
          <a:xfrm>
            <a:off x="4355976" y="3634060"/>
            <a:ext cx="4712201" cy="3101702"/>
          </a:xfrm>
          <a:prstGeom prst="rect">
            <a:avLst/>
          </a:prstGeom>
        </p:spPr>
      </p:pic>
    </p:spTree>
    <p:extLst>
      <p:ext uri="{BB962C8B-B14F-4D97-AF65-F5344CB8AC3E}">
        <p14:creationId xmlns:p14="http://schemas.microsoft.com/office/powerpoint/2010/main" val="4114090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cs-CZ" dirty="0" err="1"/>
              <a:t>Interline</a:t>
            </a:r>
            <a:r>
              <a:rPr lang="cs-CZ" dirty="0"/>
              <a:t> transfer video-CCD</a:t>
            </a:r>
          </a:p>
        </p:txBody>
      </p:sp>
      <p:sp>
        <p:nvSpPr>
          <p:cNvPr id="44034" name="Rectangle 3"/>
          <p:cNvSpPr>
            <a:spLocks noGrp="1" noChangeArrowheads="1"/>
          </p:cNvSpPr>
          <p:nvPr>
            <p:ph type="body" sz="half" idx="1"/>
          </p:nvPr>
        </p:nvSpPr>
        <p:spPr>
          <a:xfrm>
            <a:off x="457200" y="1628800"/>
            <a:ext cx="8362950" cy="4411662"/>
          </a:xfrm>
        </p:spPr>
        <p:txBody>
          <a:bodyPr/>
          <a:lstStyle/>
          <a:p>
            <a:pPr eaLnBrk="1" hangingPunct="1">
              <a:lnSpc>
                <a:spcPct val="90000"/>
              </a:lnSpc>
            </a:pPr>
            <a:r>
              <a:rPr lang="cs-CZ" sz="1200" b="1" dirty="0"/>
              <a:t>Fill </a:t>
            </a:r>
            <a:r>
              <a:rPr lang="cs-CZ" sz="1200" b="1" dirty="0" err="1"/>
              <a:t>factor</a:t>
            </a:r>
            <a:r>
              <a:rPr lang="cs-CZ" sz="1200" dirty="0"/>
              <a:t> – udává kolik plochy CCD snímače je skutečně použito k snímaní světla (Nikdy to nemůže být 100</a:t>
            </a:r>
            <a:r>
              <a:rPr lang="en-US" sz="1200" dirty="0"/>
              <a:t>%, proto</a:t>
            </a:r>
            <a:r>
              <a:rPr lang="cs-CZ" sz="1200" dirty="0"/>
              <a:t>že mezi pixely jsou mezery)</a:t>
            </a:r>
          </a:p>
          <a:p>
            <a:pPr eaLnBrk="1" hangingPunct="1">
              <a:lnSpc>
                <a:spcPct val="90000"/>
              </a:lnSpc>
            </a:pPr>
            <a:endParaRPr lang="cs-CZ" sz="1200" dirty="0"/>
          </a:p>
          <a:p>
            <a:pPr eaLnBrk="1" hangingPunct="1">
              <a:lnSpc>
                <a:spcPct val="90000"/>
              </a:lnSpc>
            </a:pPr>
            <a:r>
              <a:rPr lang="cs-CZ" sz="1200" b="1" dirty="0" err="1"/>
              <a:t>Interline</a:t>
            </a:r>
            <a:r>
              <a:rPr lang="cs-CZ" sz="1200" b="1" dirty="0"/>
              <a:t> Transfer</a:t>
            </a:r>
            <a:r>
              <a:rPr lang="cs-CZ" sz="1200" dirty="0"/>
              <a:t> CCD (ITL CCD) má u každého sloupce pixelů malý kanál stíněný před světlem</a:t>
            </a:r>
          </a:p>
          <a:p>
            <a:pPr eaLnBrk="1" hangingPunct="1">
              <a:lnSpc>
                <a:spcPct val="90000"/>
              </a:lnSpc>
            </a:pPr>
            <a:r>
              <a:rPr lang="cs-CZ" sz="1200" dirty="0"/>
              <a:t>Zde je možné po expozici snímku akumulovaný náboj schovat a tyto schované náboje následně vysouvat ven a číst </a:t>
            </a:r>
          </a:p>
          <a:p>
            <a:pPr eaLnBrk="1" hangingPunct="1">
              <a:lnSpc>
                <a:spcPct val="90000"/>
              </a:lnSpc>
            </a:pPr>
            <a:r>
              <a:rPr lang="cs-CZ" sz="1200" dirty="0"/>
              <a:t>Zatímco ze stíněného kanálu probíhá </a:t>
            </a:r>
            <a:r>
              <a:rPr lang="cs-CZ" sz="1200" b="1" dirty="0"/>
              <a:t>čtení minulého snímku</a:t>
            </a:r>
            <a:r>
              <a:rPr lang="cs-CZ" sz="1200" dirty="0"/>
              <a:t>, aktivní pixely sbírají světlo pro </a:t>
            </a:r>
            <a:r>
              <a:rPr lang="cs-CZ" sz="1200" b="1" dirty="0"/>
              <a:t>další snímek </a:t>
            </a:r>
          </a:p>
          <a:p>
            <a:pPr eaLnBrk="1" hangingPunct="1">
              <a:lnSpc>
                <a:spcPct val="90000"/>
              </a:lnSpc>
            </a:pPr>
            <a:r>
              <a:rPr lang="cs-CZ" sz="1200" dirty="0"/>
              <a:t>Takové snímače umožňují po expozici jednoho snímku ihned pořizovat další snímek a používají pro </a:t>
            </a:r>
            <a:r>
              <a:rPr lang="cs-CZ" sz="1200" b="1" dirty="0"/>
              <a:t>snímání videa</a:t>
            </a:r>
          </a:p>
          <a:p>
            <a:pPr eaLnBrk="1" hangingPunct="1">
              <a:lnSpc>
                <a:spcPct val="90000"/>
              </a:lnSpc>
            </a:pPr>
            <a:r>
              <a:rPr lang="cs-CZ" sz="1200" dirty="0"/>
              <a:t>Nevýhodou je </a:t>
            </a:r>
            <a:r>
              <a:rPr lang="cs-CZ" sz="1200" b="1" dirty="0"/>
              <a:t>nižší </a:t>
            </a:r>
            <a:r>
              <a:rPr lang="cs-CZ" sz="1200" b="1" dirty="0" err="1"/>
              <a:t>fill</a:t>
            </a:r>
            <a:r>
              <a:rPr lang="cs-CZ" sz="1200" b="1" dirty="0"/>
              <a:t> faktor</a:t>
            </a:r>
            <a:r>
              <a:rPr lang="cs-CZ" sz="1200" dirty="0"/>
              <a:t>, který může klesnout až na 30 - 50 % - plocha snímače není tvořena pouze citlivými pixely ale také stíněnými kanály, které si pamatují náboje minulého snímku</a:t>
            </a:r>
          </a:p>
          <a:p>
            <a:pPr eaLnBrk="1" hangingPunct="1">
              <a:lnSpc>
                <a:spcPct val="90000"/>
              </a:lnSpc>
            </a:pPr>
            <a:endParaRPr lang="cs-CZ" sz="1900" dirty="0"/>
          </a:p>
        </p:txBody>
      </p:sp>
      <p:pic>
        <p:nvPicPr>
          <p:cNvPr id="44035" name="Picture 4" descr="imagingdetectorsfigure5"/>
          <p:cNvPicPr>
            <a:picLocks noGrp="1" noChangeAspect="1" noChangeArrowheads="1"/>
          </p:cNvPicPr>
          <p:nvPr>
            <p:ph sz="half" idx="2"/>
          </p:nvPr>
        </p:nvPicPr>
        <p:blipFill>
          <a:blip r:embed="rId2"/>
          <a:srcRect/>
          <a:stretch>
            <a:fillRect/>
          </a:stretch>
        </p:blipFill>
        <p:spPr>
          <a:xfrm>
            <a:off x="2268538" y="3573463"/>
            <a:ext cx="4751387" cy="2867025"/>
          </a:xfr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5"/>
          <p:cNvSpPr>
            <a:spLocks noGrp="1" noChangeArrowheads="1"/>
          </p:cNvSpPr>
          <p:nvPr>
            <p:ph type="title"/>
          </p:nvPr>
        </p:nvSpPr>
        <p:spPr/>
        <p:txBody>
          <a:bodyPr/>
          <a:lstStyle/>
          <a:p>
            <a:pPr eaLnBrk="1" hangingPunct="1"/>
            <a:r>
              <a:rPr lang="cs-CZ" dirty="0" err="1"/>
              <a:t>Frame</a:t>
            </a:r>
            <a:r>
              <a:rPr lang="cs-CZ" dirty="0"/>
              <a:t> transfer video-CCD</a:t>
            </a:r>
          </a:p>
        </p:txBody>
      </p:sp>
      <p:sp>
        <p:nvSpPr>
          <p:cNvPr id="45058" name="Rectangle 3"/>
          <p:cNvSpPr>
            <a:spLocks noGrp="1" noChangeArrowheads="1"/>
          </p:cNvSpPr>
          <p:nvPr>
            <p:ph type="body" sz="half" idx="1"/>
          </p:nvPr>
        </p:nvSpPr>
        <p:spPr/>
        <p:txBody>
          <a:bodyPr/>
          <a:lstStyle/>
          <a:p>
            <a:pPr eaLnBrk="1" hangingPunct="1"/>
            <a:r>
              <a:rPr lang="cs-CZ" sz="1500" b="1" dirty="0" err="1"/>
              <a:t>Frame</a:t>
            </a:r>
            <a:r>
              <a:rPr lang="cs-CZ" sz="1500" b="1" dirty="0"/>
              <a:t> transfer</a:t>
            </a:r>
            <a:r>
              <a:rPr lang="cs-CZ" sz="1500" dirty="0"/>
              <a:t> CCD využívá druhé pole pixelů jako </a:t>
            </a:r>
            <a:r>
              <a:rPr lang="cs-CZ" sz="1500" b="1" dirty="0"/>
              <a:t>odkládací</a:t>
            </a:r>
            <a:r>
              <a:rPr lang="cs-CZ" sz="1500" dirty="0"/>
              <a:t>  </a:t>
            </a:r>
          </a:p>
          <a:p>
            <a:pPr eaLnBrk="1" hangingPunct="1"/>
            <a:r>
              <a:rPr lang="cs-CZ" sz="1500" dirty="0"/>
              <a:t>Exponována je pouze citlivá část snímače (image </a:t>
            </a:r>
            <a:r>
              <a:rPr lang="cs-CZ" sz="1500" dirty="0" err="1"/>
              <a:t>section</a:t>
            </a:r>
            <a:r>
              <a:rPr lang="cs-CZ" sz="1500" dirty="0"/>
              <a:t>)</a:t>
            </a:r>
          </a:p>
          <a:p>
            <a:pPr eaLnBrk="1" hangingPunct="1"/>
            <a:r>
              <a:rPr lang="cs-CZ" sz="1500" dirty="0"/>
              <a:t>Po expozici se obsah všech pixelů přesune druhého pole pixelů (</a:t>
            </a:r>
            <a:r>
              <a:rPr lang="cs-CZ" sz="1500" dirty="0" err="1"/>
              <a:t>store</a:t>
            </a:r>
            <a:r>
              <a:rPr lang="cs-CZ" sz="1500" dirty="0"/>
              <a:t> </a:t>
            </a:r>
            <a:r>
              <a:rPr lang="cs-CZ" sz="1500" dirty="0" err="1"/>
              <a:t>section</a:t>
            </a:r>
            <a:r>
              <a:rPr lang="cs-CZ" sz="1500" dirty="0"/>
              <a:t>), které je skryto před světlem</a:t>
            </a:r>
          </a:p>
          <a:p>
            <a:pPr eaLnBrk="1" hangingPunct="1"/>
            <a:r>
              <a:rPr lang="cs-CZ" sz="1500" dirty="0"/>
              <a:t>Přesun trvá déle než v případě </a:t>
            </a:r>
            <a:r>
              <a:rPr lang="cs-CZ" sz="1500" dirty="0" err="1"/>
              <a:t>Interline</a:t>
            </a:r>
            <a:r>
              <a:rPr lang="cs-CZ" sz="1500" dirty="0"/>
              <a:t> Transfer CCD – náboje se do </a:t>
            </a:r>
            <a:r>
              <a:rPr lang="cs-CZ" sz="1500" dirty="0" err="1"/>
              <a:t>store</a:t>
            </a:r>
            <a:r>
              <a:rPr lang="cs-CZ" sz="1500" dirty="0"/>
              <a:t> </a:t>
            </a:r>
            <a:r>
              <a:rPr lang="cs-CZ" sz="1500" dirty="0" err="1"/>
              <a:t>section</a:t>
            </a:r>
            <a:r>
              <a:rPr lang="cs-CZ" sz="1500" dirty="0"/>
              <a:t> musí postupně přesunout přes všechny řádky</a:t>
            </a:r>
          </a:p>
          <a:p>
            <a:pPr eaLnBrk="1" hangingPunct="1"/>
            <a:r>
              <a:rPr lang="cs-CZ" sz="1500" dirty="0"/>
              <a:t>Výhodou je vyšší </a:t>
            </a:r>
            <a:r>
              <a:rPr lang="cs-CZ" sz="1500" dirty="0" err="1"/>
              <a:t>fill</a:t>
            </a:r>
            <a:r>
              <a:rPr lang="cs-CZ" sz="1500" dirty="0"/>
              <a:t> </a:t>
            </a:r>
            <a:r>
              <a:rPr lang="cs-CZ" sz="1500" dirty="0" err="1"/>
              <a:t>factor</a:t>
            </a:r>
            <a:r>
              <a:rPr lang="cs-CZ" sz="1500" dirty="0"/>
              <a:t> oproti </a:t>
            </a:r>
            <a:r>
              <a:rPr lang="cs-CZ" sz="1500" dirty="0" err="1"/>
              <a:t>Interline</a:t>
            </a:r>
            <a:r>
              <a:rPr lang="cs-CZ" sz="1500" dirty="0"/>
              <a:t> Transfer CCD – záložní pole pixelů leží mimo exponovanou oblast snímače a ne „mezi řádky“, takže nezabírá žádnou užitečnou plochu snímače</a:t>
            </a:r>
          </a:p>
          <a:p>
            <a:pPr marL="0" indent="0" eaLnBrk="1" hangingPunct="1">
              <a:buNone/>
            </a:pPr>
            <a:endParaRPr lang="cs-CZ" sz="1400" dirty="0"/>
          </a:p>
          <a:p>
            <a:pPr eaLnBrk="1" hangingPunct="1"/>
            <a:endParaRPr lang="cs-CZ" sz="1400" dirty="0"/>
          </a:p>
          <a:p>
            <a:pPr eaLnBrk="1" hangingPunct="1"/>
            <a:endParaRPr lang="cs-CZ" sz="2200" dirty="0"/>
          </a:p>
        </p:txBody>
      </p:sp>
      <p:pic>
        <p:nvPicPr>
          <p:cNvPr id="45059" name="Picture 4" descr="Intro_3B_Small"/>
          <p:cNvPicPr>
            <a:picLocks noGrp="1" noChangeAspect="1" noChangeArrowheads="1"/>
          </p:cNvPicPr>
          <p:nvPr>
            <p:ph sz="half" idx="2"/>
          </p:nvPr>
        </p:nvPicPr>
        <p:blipFill>
          <a:blip r:embed="rId2"/>
          <a:srcRect/>
          <a:stretch>
            <a:fillRect/>
          </a:stretch>
        </p:blipFill>
        <p:spPr>
          <a:xfrm>
            <a:off x="5076825" y="1844675"/>
            <a:ext cx="3175000" cy="3619500"/>
          </a:xfrm>
        </p:spPr>
      </p:pic>
      <p:cxnSp>
        <p:nvCxnSpPr>
          <p:cNvPr id="3" name="Přímá spojnice se šipkou 2">
            <a:extLst>
              <a:ext uri="{FF2B5EF4-FFF2-40B4-BE49-F238E27FC236}">
                <a16:creationId xmlns:a16="http://schemas.microsoft.com/office/drawing/2014/main" id="{4B588E0B-8281-4E9B-BFD2-CB4CB900A31C}"/>
              </a:ext>
            </a:extLst>
          </p:cNvPr>
          <p:cNvCxnSpPr/>
          <p:nvPr/>
        </p:nvCxnSpPr>
        <p:spPr>
          <a:xfrm>
            <a:off x="3491880" y="2492896"/>
            <a:ext cx="1944216"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Přímá spojnice se šipkou 4">
            <a:extLst>
              <a:ext uri="{FF2B5EF4-FFF2-40B4-BE49-F238E27FC236}">
                <a16:creationId xmlns:a16="http://schemas.microsoft.com/office/drawing/2014/main" id="{7E74F299-2C90-43FD-BED9-60B78D2C000B}"/>
              </a:ext>
            </a:extLst>
          </p:cNvPr>
          <p:cNvCxnSpPr/>
          <p:nvPr/>
        </p:nvCxnSpPr>
        <p:spPr>
          <a:xfrm>
            <a:off x="3923928" y="3140968"/>
            <a:ext cx="1512168"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cs-CZ"/>
              <a:t>CMOS snímač</a:t>
            </a:r>
          </a:p>
        </p:txBody>
      </p:sp>
      <p:sp>
        <p:nvSpPr>
          <p:cNvPr id="46082" name="Rectangle 3"/>
          <p:cNvSpPr>
            <a:spLocks noGrp="1" noChangeArrowheads="1"/>
          </p:cNvSpPr>
          <p:nvPr>
            <p:ph type="body" idx="1"/>
          </p:nvPr>
        </p:nvSpPr>
        <p:spPr>
          <a:xfrm>
            <a:off x="457200" y="1628800"/>
            <a:ext cx="8435280" cy="4411662"/>
          </a:xfrm>
        </p:spPr>
        <p:txBody>
          <a:bodyPr/>
          <a:lstStyle/>
          <a:p>
            <a:pPr eaLnBrk="1" hangingPunct="1"/>
            <a:r>
              <a:rPr lang="cs-CZ" sz="1600" b="1" dirty="0"/>
              <a:t>CMOS</a:t>
            </a:r>
            <a:r>
              <a:rPr lang="cs-CZ" sz="1600" dirty="0"/>
              <a:t> (</a:t>
            </a:r>
            <a:r>
              <a:rPr lang="cs-CZ" sz="1600" dirty="0" err="1"/>
              <a:t>Complementary</a:t>
            </a:r>
            <a:r>
              <a:rPr lang="cs-CZ" sz="1600" dirty="0"/>
              <a:t> Metal Oxide </a:t>
            </a:r>
            <a:r>
              <a:rPr lang="cs-CZ" sz="1600" dirty="0" err="1"/>
              <a:t>Semiconductor</a:t>
            </a:r>
            <a:r>
              <a:rPr lang="cs-CZ" sz="1600" dirty="0"/>
              <a:t>)</a:t>
            </a:r>
          </a:p>
          <a:p>
            <a:pPr eaLnBrk="1" hangingPunct="1"/>
            <a:r>
              <a:rPr lang="cs-CZ" sz="1600" b="1" dirty="0"/>
              <a:t>CCD</a:t>
            </a:r>
            <a:r>
              <a:rPr lang="cs-CZ" sz="1600" dirty="0"/>
              <a:t> snímač funguje na principu fotoelektrického jevu a </a:t>
            </a:r>
            <a:r>
              <a:rPr lang="cs-CZ" sz="1600" b="1" dirty="0"/>
              <a:t>následného posuvu excitovaného náboje</a:t>
            </a:r>
            <a:r>
              <a:rPr lang="cs-CZ" sz="1600" dirty="0"/>
              <a:t> v jednotlivých buňkách</a:t>
            </a:r>
          </a:p>
          <a:p>
            <a:pPr eaLnBrk="1" hangingPunct="1"/>
            <a:r>
              <a:rPr lang="cs-CZ" sz="1600" b="1" dirty="0"/>
              <a:t>CMOS snímač </a:t>
            </a:r>
            <a:r>
              <a:rPr lang="cs-CZ" sz="1600" dirty="0"/>
              <a:t>je v podstatě běžný </a:t>
            </a:r>
            <a:r>
              <a:rPr lang="cs-CZ" sz="1600" b="1" dirty="0"/>
              <a:t>integrovaný obvod </a:t>
            </a:r>
            <a:r>
              <a:rPr lang="cs-CZ" sz="1600" dirty="0"/>
              <a:t>s tranzistory citlivými na světlo</a:t>
            </a:r>
          </a:p>
          <a:p>
            <a:pPr eaLnBrk="1" hangingPunct="1"/>
            <a:r>
              <a:rPr lang="cs-CZ" sz="1600" dirty="0"/>
              <a:t>CMOS snímače jsou vyráběny velmi jednoduchou technologií podobně jako mikroprocesory, zatímco výroba CCD snímačů byla zcela odlišná a mnohem komplikovanější</a:t>
            </a:r>
          </a:p>
          <a:p>
            <a:pPr eaLnBrk="1" hangingPunct="1"/>
            <a:r>
              <a:rPr lang="cs-CZ" sz="1600" dirty="0"/>
              <a:t>První CMOS snímače měly špatnou citlivost, nízký dynamický rozsah a vyšší šum oproti CCD, ale postupně se daří tyto nedostatky eliminovat</a:t>
            </a:r>
          </a:p>
          <a:p>
            <a:pPr eaLnBrk="1" hangingPunct="1"/>
            <a:r>
              <a:rPr lang="cs-CZ" sz="1600" dirty="0"/>
              <a:t>Snímače CMOS mají menší spotřebu energie a jsou výrobně levnější </a:t>
            </a:r>
          </a:p>
          <a:p>
            <a:pPr eaLnBrk="1" hangingPunct="1"/>
            <a:r>
              <a:rPr lang="cs-CZ" sz="1600" dirty="0"/>
              <a:t>CMOS čipy jsou v současné době </a:t>
            </a:r>
            <a:r>
              <a:rPr lang="cs-CZ" sz="1600" b="1" dirty="0"/>
              <a:t>nejpoužívanějším typem obrazového snímače </a:t>
            </a:r>
            <a:r>
              <a:rPr lang="cs-CZ" sz="1600" dirty="0"/>
              <a:t>ve fotoaparátech, kamerách, mobilních telefonech atd.</a:t>
            </a:r>
          </a:p>
          <a:p>
            <a:pPr eaLnBrk="1" hangingPunct="1"/>
            <a:r>
              <a:rPr lang="cs-CZ" sz="1600" dirty="0"/>
              <a:t>CMOS senzor umí přenášet data </a:t>
            </a:r>
            <a:r>
              <a:rPr lang="cs-CZ" sz="1600" b="1" dirty="0"/>
              <a:t>z každého bodu samostatně </a:t>
            </a:r>
            <a:r>
              <a:rPr lang="cs-CZ" sz="1600" dirty="0"/>
              <a:t>- dokáže adresovat každou jednotlivou buňku zvlášť, není potřeba číst postupně hodnoty ze všech buněk jako u CCD</a:t>
            </a:r>
          </a:p>
          <a:p>
            <a:pPr eaLnBrk="1" hangingPunct="1"/>
            <a:r>
              <a:rPr lang="cs-CZ" sz="1600" dirty="0"/>
              <a:t>Z CMOS senzoru lze tedy snadno okamžitě přečíst hodnotu jasu pixelu uprostřed snímače, číst okamžitě data z pixelu na libovolných souřadnicích x-y, číst data jenom z vybraného výřezu snímače, číst data jen z vybraných sloupců nebo řádků atd.</a:t>
            </a:r>
          </a:p>
          <a:p>
            <a:pPr eaLnBrk="1" hangingPunct="1">
              <a:lnSpc>
                <a:spcPct val="80000"/>
              </a:lnSpc>
            </a:pPr>
            <a:endParaRPr lang="cs-CZ" sz="11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602121D-7018-4B0C-A9EF-36D71F073126}"/>
              </a:ext>
            </a:extLst>
          </p:cNvPr>
          <p:cNvSpPr>
            <a:spLocks noGrp="1"/>
          </p:cNvSpPr>
          <p:nvPr>
            <p:ph type="title"/>
          </p:nvPr>
        </p:nvSpPr>
        <p:spPr/>
        <p:txBody>
          <a:bodyPr/>
          <a:lstStyle/>
          <a:p>
            <a:r>
              <a:rPr lang="cs-CZ" dirty="0"/>
              <a:t>CMOS snímač</a:t>
            </a:r>
          </a:p>
        </p:txBody>
      </p:sp>
      <p:sp>
        <p:nvSpPr>
          <p:cNvPr id="3" name="Zástupný obsah 2">
            <a:extLst>
              <a:ext uri="{FF2B5EF4-FFF2-40B4-BE49-F238E27FC236}">
                <a16:creationId xmlns:a16="http://schemas.microsoft.com/office/drawing/2014/main" id="{69A95B75-690B-4F31-9F49-87D77D09A5A2}"/>
              </a:ext>
            </a:extLst>
          </p:cNvPr>
          <p:cNvSpPr>
            <a:spLocks noGrp="1"/>
          </p:cNvSpPr>
          <p:nvPr>
            <p:ph idx="1"/>
          </p:nvPr>
        </p:nvSpPr>
        <p:spPr/>
        <p:txBody>
          <a:bodyPr/>
          <a:lstStyle/>
          <a:p>
            <a:pPr eaLnBrk="1" hangingPunct="1">
              <a:lnSpc>
                <a:spcPct val="80000"/>
              </a:lnSpc>
            </a:pPr>
            <a:r>
              <a:rPr lang="cs-CZ" sz="1400" dirty="0"/>
              <a:t>CMOS snímač obvykle není jen snímačem, ale součástí tohoto integrovaného obvodu je rovnou i mikroprocesor zpracovávající získaná obrazová data</a:t>
            </a:r>
          </a:p>
          <a:p>
            <a:pPr eaLnBrk="1" hangingPunct="1">
              <a:lnSpc>
                <a:spcPct val="80000"/>
              </a:lnSpc>
            </a:pPr>
            <a:r>
              <a:rPr lang="cs-CZ" sz="1400" dirty="0"/>
              <a:t>Moderní CMOS snímač je tedy doslova mikroprocesorem s vrstvou tranzistorů reagujících na světlo</a:t>
            </a:r>
          </a:p>
          <a:p>
            <a:pPr eaLnBrk="1" hangingPunct="1">
              <a:lnSpc>
                <a:spcPct val="80000"/>
              </a:lnSpc>
            </a:pPr>
            <a:r>
              <a:rPr lang="cs-CZ" sz="1400" dirty="0"/>
              <a:t>Kromě tranzistorů reagujících na množství dopadajícího světla obsahují na své ploše další miliony tranzistorů, kterými jsou získaná data rovnou zpracovávána</a:t>
            </a:r>
          </a:p>
          <a:p>
            <a:pPr eaLnBrk="1" hangingPunct="1">
              <a:lnSpc>
                <a:spcPct val="80000"/>
              </a:lnSpc>
            </a:pPr>
            <a:r>
              <a:rPr lang="cs-CZ" sz="1400" dirty="0"/>
              <a:t>Malá citlivost levných CMOS čipů oproti CCD je způsobená právě těmito obvody, kvůli  kterým je činná plocha čipu jen kolem 30 % - zbytek jsou výpočetní obvody  </a:t>
            </a:r>
          </a:p>
          <a:p>
            <a:pPr eaLnBrk="1" hangingPunct="1">
              <a:lnSpc>
                <a:spcPct val="80000"/>
              </a:lnSpc>
            </a:pPr>
            <a:r>
              <a:rPr lang="cs-CZ" sz="1400" dirty="0"/>
              <a:t>Problém lze vyřešit opět </a:t>
            </a:r>
            <a:r>
              <a:rPr lang="cs-CZ" sz="1400" dirty="0" err="1"/>
              <a:t>mikročočkami</a:t>
            </a:r>
            <a:r>
              <a:rPr lang="cs-CZ" sz="1400" dirty="0"/>
              <a:t> nad každým pixelem</a:t>
            </a:r>
          </a:p>
          <a:p>
            <a:pPr eaLnBrk="1" hangingPunct="1">
              <a:lnSpc>
                <a:spcPct val="80000"/>
              </a:lnSpc>
            </a:pPr>
            <a:endParaRPr lang="cs-CZ" sz="1400" dirty="0"/>
          </a:p>
          <a:p>
            <a:pPr eaLnBrk="1" hangingPunct="1">
              <a:lnSpc>
                <a:spcPct val="80000"/>
              </a:lnSpc>
            </a:pPr>
            <a:r>
              <a:rPr lang="cs-CZ" sz="1400" dirty="0"/>
              <a:t>Kvalitní fotoaparáty používají </a:t>
            </a:r>
            <a:r>
              <a:rPr lang="cs-CZ" sz="1400" b="1" dirty="0" err="1"/>
              <a:t>back-illuminated</a:t>
            </a:r>
            <a:r>
              <a:rPr lang="cs-CZ" sz="1400" b="1" dirty="0"/>
              <a:t> CMOS čipy – BSI CMOS</a:t>
            </a:r>
          </a:p>
          <a:p>
            <a:pPr eaLnBrk="1" hangingPunct="1">
              <a:lnSpc>
                <a:spcPct val="80000"/>
              </a:lnSpc>
            </a:pPr>
            <a:r>
              <a:rPr lang="cs-CZ" sz="1400" dirty="0" err="1"/>
              <a:t>Back</a:t>
            </a:r>
            <a:r>
              <a:rPr lang="cs-CZ" sz="1400" dirty="0"/>
              <a:t> </a:t>
            </a:r>
            <a:r>
              <a:rPr lang="cs-CZ" sz="1400" dirty="0" err="1"/>
              <a:t>Illuminated</a:t>
            </a:r>
            <a:r>
              <a:rPr lang="cs-CZ" sz="1400" dirty="0"/>
              <a:t> = „Zadní podsvícení“ - to bohužel není zrovna přesný název </a:t>
            </a:r>
          </a:p>
          <a:p>
            <a:pPr eaLnBrk="1" hangingPunct="1">
              <a:lnSpc>
                <a:spcPct val="80000"/>
              </a:lnSpc>
            </a:pPr>
            <a:r>
              <a:rPr lang="cs-CZ" sz="1400" dirty="0"/>
              <a:t>Přesunutím elektroniky za </a:t>
            </a:r>
            <a:r>
              <a:rPr lang="cs-CZ" sz="1400" dirty="0" err="1"/>
              <a:t>světlocitlivou</a:t>
            </a:r>
            <a:r>
              <a:rPr lang="cs-CZ" sz="1400" dirty="0"/>
              <a:t> část  u těchto čipů vzroste činná plocha na téměř 100 %, výroba je ale podstatně složitější a dražší – jedná se o vícevrstvý integrovaný obvod</a:t>
            </a:r>
          </a:p>
          <a:p>
            <a:pPr eaLnBrk="1" hangingPunct="1">
              <a:lnSpc>
                <a:spcPct val="80000"/>
              </a:lnSpc>
            </a:pPr>
            <a:r>
              <a:rPr lang="cs-CZ" sz="1400" b="1" dirty="0"/>
              <a:t>BSI CMOS</a:t>
            </a:r>
            <a:r>
              <a:rPr lang="cs-CZ" sz="1400" dirty="0"/>
              <a:t> snímače jsou pak na výrobu obvykle dražší než CCD</a:t>
            </a:r>
          </a:p>
          <a:p>
            <a:pPr marL="0" indent="0">
              <a:buNone/>
            </a:pPr>
            <a:endParaRPr lang="cs-CZ" dirty="0"/>
          </a:p>
        </p:txBody>
      </p:sp>
      <p:pic>
        <p:nvPicPr>
          <p:cNvPr id="5" name="Obrázek 4">
            <a:extLst>
              <a:ext uri="{FF2B5EF4-FFF2-40B4-BE49-F238E27FC236}">
                <a16:creationId xmlns:a16="http://schemas.microsoft.com/office/drawing/2014/main" id="{551D7937-B1BA-483E-8F3F-9F564443D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5040312"/>
            <a:ext cx="4000500" cy="1695450"/>
          </a:xfrm>
          <a:prstGeom prst="rect">
            <a:avLst/>
          </a:prstGeom>
        </p:spPr>
      </p:pic>
    </p:spTree>
    <p:extLst>
      <p:ext uri="{BB962C8B-B14F-4D97-AF65-F5344CB8AC3E}">
        <p14:creationId xmlns:p14="http://schemas.microsoft.com/office/powerpoint/2010/main" val="652292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cs-CZ" dirty="0"/>
              <a:t>CMOS snímače</a:t>
            </a:r>
          </a:p>
        </p:txBody>
      </p:sp>
      <p:sp>
        <p:nvSpPr>
          <p:cNvPr id="47106" name="Rectangle 3"/>
          <p:cNvSpPr>
            <a:spLocks noGrp="1" noChangeArrowheads="1"/>
          </p:cNvSpPr>
          <p:nvPr>
            <p:ph type="body" idx="1"/>
          </p:nvPr>
        </p:nvSpPr>
        <p:spPr/>
        <p:txBody>
          <a:bodyPr/>
          <a:lstStyle/>
          <a:p>
            <a:pPr eaLnBrk="1" hangingPunct="1"/>
            <a:r>
              <a:rPr lang="cs-CZ" sz="1400" dirty="0"/>
              <a:t>S použitím CMOS snímačů lze snadno realizovat „jednočipové“ fotoaparáty</a:t>
            </a:r>
          </a:p>
          <a:p>
            <a:pPr eaLnBrk="1" hangingPunct="1"/>
            <a:r>
              <a:rPr lang="cs-CZ" sz="1400" dirty="0"/>
              <a:t>V CMOS snímači je integrovaná i veškerá řídící elektronika – v reálném čase je vyhodnocován kontrast, podle kterého se zaostřuje objektiv, jas podle kterého se upravuje expozice a snímky jsou výpočetními obvody snímače rovnou komprimovány do formátu JPG</a:t>
            </a:r>
          </a:p>
          <a:p>
            <a:pPr eaLnBrk="1" hangingPunct="1"/>
            <a:r>
              <a:rPr lang="cs-CZ" sz="1400" dirty="0"/>
              <a:t>Do CCD snímače by toto integrovat nikdy nešlo – CCD snímač nemá nic společného s mikroprocesorem, jde v podstatě o zvláštní analogový obvod</a:t>
            </a:r>
          </a:p>
        </p:txBody>
      </p:sp>
      <p:pic>
        <p:nvPicPr>
          <p:cNvPr id="47107" name="Picture 5" descr="body-12"/>
          <p:cNvPicPr>
            <a:picLocks noChangeAspect="1" noChangeArrowheads="1"/>
          </p:cNvPicPr>
          <p:nvPr/>
        </p:nvPicPr>
        <p:blipFill>
          <a:blip r:embed="rId2"/>
          <a:srcRect/>
          <a:stretch>
            <a:fillRect/>
          </a:stretch>
        </p:blipFill>
        <p:spPr bwMode="auto">
          <a:xfrm>
            <a:off x="755576" y="3645024"/>
            <a:ext cx="3312368" cy="300763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cs-CZ"/>
              <a:t>CMOS rolling shutter</a:t>
            </a:r>
          </a:p>
        </p:txBody>
      </p:sp>
      <p:sp>
        <p:nvSpPr>
          <p:cNvPr id="48130" name="Rectangle 3"/>
          <p:cNvSpPr>
            <a:spLocks noGrp="1" noChangeArrowheads="1"/>
          </p:cNvSpPr>
          <p:nvPr>
            <p:ph type="body" idx="1"/>
          </p:nvPr>
        </p:nvSpPr>
        <p:spPr>
          <a:xfrm>
            <a:off x="457200" y="1719262"/>
            <a:ext cx="8229600" cy="4806081"/>
          </a:xfrm>
        </p:spPr>
        <p:txBody>
          <a:bodyPr/>
          <a:lstStyle/>
          <a:p>
            <a:pPr eaLnBrk="1" hangingPunct="1"/>
            <a:r>
              <a:rPr lang="cs-CZ" sz="1600" dirty="0"/>
              <a:t>Při zpracování obrazových dat z CMOS snímače se běžně používá metoda zvaná </a:t>
            </a:r>
            <a:r>
              <a:rPr lang="cs-CZ" sz="1600" b="1" dirty="0" err="1"/>
              <a:t>rolling</a:t>
            </a:r>
            <a:r>
              <a:rPr lang="cs-CZ" sz="1600" b="1" dirty="0"/>
              <a:t> </a:t>
            </a:r>
            <a:r>
              <a:rPr lang="cs-CZ" sz="1600" b="1" dirty="0" err="1"/>
              <a:t>shutter</a:t>
            </a:r>
            <a:endParaRPr lang="cs-CZ" sz="1600" b="1" dirty="0"/>
          </a:p>
          <a:p>
            <a:pPr eaLnBrk="1" hangingPunct="1"/>
            <a:r>
              <a:rPr lang="cs-CZ" sz="1600" dirty="0"/>
              <a:t>CMOS snímač je podstatě procesor s tranzistory citlivými na světlo a podobně jako klasický mikroprocesor má určitou „taktovací frekvenci“ </a:t>
            </a:r>
          </a:p>
          <a:p>
            <a:pPr eaLnBrk="1" hangingPunct="1"/>
            <a:r>
              <a:rPr lang="cs-CZ" sz="1600" dirty="0"/>
              <a:t>Obrazová data všech pixelů nemohou být zpracována všechna naráz a v nekonečně krátkém čase</a:t>
            </a:r>
          </a:p>
          <a:p>
            <a:pPr eaLnBrk="1" hangingPunct="1"/>
            <a:r>
              <a:rPr lang="cs-CZ" sz="1600" dirty="0"/>
              <a:t>Expozice každého řádku snímku trvá stejně dlouho, ale je započata a dokončena v jiný časový okamžik</a:t>
            </a:r>
          </a:p>
          <a:p>
            <a:pPr eaLnBrk="1" hangingPunct="1"/>
            <a:r>
              <a:rPr lang="cs-CZ" sz="1600" dirty="0"/>
              <a:t>Nejprve jsou exponovány </a:t>
            </a:r>
            <a:r>
              <a:rPr lang="cs-CZ" sz="1600" b="1" dirty="0"/>
              <a:t>horní řádky </a:t>
            </a:r>
            <a:r>
              <a:rPr lang="cs-CZ" sz="1600" dirty="0"/>
              <a:t>a až nakonec </a:t>
            </a:r>
            <a:r>
              <a:rPr lang="cs-CZ" sz="1600" b="1" dirty="0"/>
              <a:t>spodní řádky</a:t>
            </a:r>
          </a:p>
          <a:p>
            <a:pPr eaLnBrk="1" hangingPunct="1"/>
            <a:r>
              <a:rPr lang="cs-CZ" sz="1600" dirty="0"/>
              <a:t>Čím je</a:t>
            </a:r>
            <a:r>
              <a:rPr lang="cs-CZ" sz="1600" b="1" dirty="0"/>
              <a:t> </a:t>
            </a:r>
            <a:r>
              <a:rPr lang="cs-CZ" sz="1600" dirty="0"/>
              <a:t>zpracování dat ve snímači pomalejší, tím větší je časový rozdíl mezi zpracováním dat v jednotlivých řádcích</a:t>
            </a:r>
          </a:p>
          <a:p>
            <a:pPr eaLnBrk="1" hangingPunct="1"/>
            <a:r>
              <a:rPr lang="cs-CZ" sz="1600" dirty="0"/>
              <a:t>Špičkové drahé CMOS snímače dokáží zpracovat data ze všech řádků snímače skoro naráz</a:t>
            </a:r>
          </a:p>
          <a:p>
            <a:pPr eaLnBrk="1" hangingPunct="1"/>
            <a:r>
              <a:rPr lang="cs-CZ" sz="1600" dirty="0"/>
              <a:t>Pomalé levné CMOS snímače (například v mobilních telefonech) zpracovávají dat ze spodních řádků snímače o dost později než z horních řádků)</a:t>
            </a:r>
          </a:p>
          <a:p>
            <a:pPr eaLnBrk="1" hangingPunct="1"/>
            <a:r>
              <a:rPr lang="cs-CZ" sz="1600" dirty="0"/>
              <a:t>Ve chvíli, kdy jsou zpracovávána získaná obrazová data ze spodních řádků, mohou se horní řádky již exponovat následujícím snímkem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9AC6948-605B-4EF8-8C3A-40B6A546C2D3}"/>
              </a:ext>
            </a:extLst>
          </p:cNvPr>
          <p:cNvSpPr>
            <a:spLocks noGrp="1"/>
          </p:cNvSpPr>
          <p:nvPr>
            <p:ph type="title"/>
          </p:nvPr>
        </p:nvSpPr>
        <p:spPr/>
        <p:txBody>
          <a:bodyPr/>
          <a:lstStyle/>
          <a:p>
            <a:r>
              <a:rPr lang="cs-CZ" dirty="0"/>
              <a:t>CMOS </a:t>
            </a:r>
            <a:r>
              <a:rPr lang="cs-CZ" dirty="0" err="1"/>
              <a:t>rolling</a:t>
            </a:r>
            <a:r>
              <a:rPr lang="cs-CZ" dirty="0"/>
              <a:t> </a:t>
            </a:r>
            <a:r>
              <a:rPr lang="cs-CZ" dirty="0" err="1"/>
              <a:t>shutter</a:t>
            </a:r>
            <a:endParaRPr lang="cs-CZ" dirty="0"/>
          </a:p>
        </p:txBody>
      </p:sp>
      <p:sp>
        <p:nvSpPr>
          <p:cNvPr id="3" name="Zástupný obsah 2">
            <a:extLst>
              <a:ext uri="{FF2B5EF4-FFF2-40B4-BE49-F238E27FC236}">
                <a16:creationId xmlns:a16="http://schemas.microsoft.com/office/drawing/2014/main" id="{4513CEC5-C964-42B6-8520-B0338FEB84FB}"/>
              </a:ext>
            </a:extLst>
          </p:cNvPr>
          <p:cNvSpPr>
            <a:spLocks noGrp="1"/>
          </p:cNvSpPr>
          <p:nvPr>
            <p:ph idx="1"/>
          </p:nvPr>
        </p:nvSpPr>
        <p:spPr/>
        <p:txBody>
          <a:bodyPr/>
          <a:lstStyle/>
          <a:p>
            <a:pPr eaLnBrk="1" hangingPunct="1"/>
            <a:r>
              <a:rPr lang="cs-CZ" sz="1400" dirty="0"/>
              <a:t>Fotoaparáty s CMOS snímačem dosahují oproti CCD lepšího výkonu při sekvenčním snímání a snímání videa (tam se musel použít </a:t>
            </a:r>
            <a:r>
              <a:rPr lang="cs-CZ" sz="1400" dirty="0" err="1"/>
              <a:t>interline</a:t>
            </a:r>
            <a:r>
              <a:rPr lang="cs-CZ" sz="1400" dirty="0"/>
              <a:t> nebo </a:t>
            </a:r>
            <a:r>
              <a:rPr lang="cs-CZ" sz="1400" dirty="0" err="1"/>
              <a:t>frame</a:t>
            </a:r>
            <a:r>
              <a:rPr lang="cs-CZ" sz="1400" dirty="0"/>
              <a:t> transfer snímač)</a:t>
            </a:r>
          </a:p>
          <a:p>
            <a:pPr eaLnBrk="1" hangingPunct="1"/>
            <a:r>
              <a:rPr lang="cs-CZ" sz="1400" dirty="0"/>
              <a:t>Pomalý </a:t>
            </a:r>
            <a:r>
              <a:rPr lang="cs-CZ" sz="1400" b="1" dirty="0" err="1"/>
              <a:t>Rolling</a:t>
            </a:r>
            <a:r>
              <a:rPr lang="cs-CZ" sz="1400" b="1" dirty="0"/>
              <a:t> </a:t>
            </a:r>
            <a:r>
              <a:rPr lang="cs-CZ" sz="1400" b="1" dirty="0" err="1"/>
              <a:t>shutter</a:t>
            </a:r>
            <a:r>
              <a:rPr lang="cs-CZ" sz="1400" dirty="0"/>
              <a:t> u levných CMOS snímačů má ale bohužel mnoho zásadních nevýhod:</a:t>
            </a:r>
          </a:p>
          <a:p>
            <a:pPr lvl="1" eaLnBrk="1" hangingPunct="1"/>
            <a:r>
              <a:rPr lang="cs-CZ" sz="1400" dirty="0"/>
              <a:t>Předměty, které se pohybují </a:t>
            </a:r>
            <a:r>
              <a:rPr lang="cs-CZ" sz="1400" b="1" dirty="0"/>
              <a:t>zleva doprava </a:t>
            </a:r>
            <a:r>
              <a:rPr lang="cs-CZ" sz="1400" dirty="0"/>
              <a:t>se budou jevit jako </a:t>
            </a:r>
            <a:r>
              <a:rPr lang="cs-CZ" sz="1400" b="1" dirty="0"/>
              <a:t>nakloněné</a:t>
            </a:r>
            <a:r>
              <a:rPr lang="cs-CZ" sz="1400" dirty="0"/>
              <a:t> (data na horních řádcích byla zpracována dříve a expozice těchto řádků započala dříve a v tu chvíli byl předmět více vlevo)</a:t>
            </a:r>
          </a:p>
          <a:p>
            <a:pPr lvl="1" eaLnBrk="1" hangingPunct="1"/>
            <a:r>
              <a:rPr lang="cs-CZ" sz="1400" dirty="0"/>
              <a:t>Předměty, které se pohybují </a:t>
            </a:r>
            <a:r>
              <a:rPr lang="cs-CZ" sz="1400" b="1" dirty="0"/>
              <a:t>zprava doleva </a:t>
            </a:r>
            <a:r>
              <a:rPr lang="cs-CZ" sz="1400" dirty="0"/>
              <a:t>se budou jevit jako </a:t>
            </a:r>
            <a:r>
              <a:rPr lang="cs-CZ" sz="1400" b="1" dirty="0"/>
              <a:t>nakloněné</a:t>
            </a:r>
            <a:r>
              <a:rPr lang="cs-CZ" sz="1400" dirty="0"/>
              <a:t> (data na horních řádcích byla zpracována dříve a expozice těchto řádků započala dříve a v tu chvíli byl předmět více vpravo)</a:t>
            </a:r>
          </a:p>
          <a:p>
            <a:pPr lvl="1" eaLnBrk="1" hangingPunct="1"/>
            <a:r>
              <a:rPr lang="cs-CZ" sz="1400" dirty="0"/>
              <a:t>Předměty, které se pohybují </a:t>
            </a:r>
            <a:r>
              <a:rPr lang="cs-CZ" sz="1400" b="1" dirty="0"/>
              <a:t>shora dolů </a:t>
            </a:r>
            <a:r>
              <a:rPr lang="cs-CZ" sz="1400" dirty="0"/>
              <a:t>se budou jevit jako </a:t>
            </a:r>
            <a:r>
              <a:rPr lang="cs-CZ" sz="1400" b="1" dirty="0"/>
              <a:t>protažené</a:t>
            </a:r>
            <a:r>
              <a:rPr lang="cs-CZ" sz="1400" dirty="0"/>
              <a:t> (Expozice dolních řádků a zpracování dolních řádků </a:t>
            </a:r>
            <a:r>
              <a:rPr lang="cs-CZ" sz="1400" dirty="0" err="1"/>
              <a:t>probíha</a:t>
            </a:r>
            <a:r>
              <a:rPr lang="cs-CZ" sz="1400" dirty="0"/>
              <a:t> později a předmět se sem mezitím posunul a tím se jeho obraz protáhnul)</a:t>
            </a:r>
          </a:p>
          <a:p>
            <a:pPr lvl="1" eaLnBrk="1" hangingPunct="1"/>
            <a:r>
              <a:rPr lang="cs-CZ" sz="1400" dirty="0"/>
              <a:t>Předměty, které se pohybují </a:t>
            </a:r>
            <a:r>
              <a:rPr lang="cs-CZ" sz="1400" b="1" dirty="0"/>
              <a:t>zdola nahoru </a:t>
            </a:r>
            <a:r>
              <a:rPr lang="cs-CZ" sz="1400" dirty="0"/>
              <a:t>se budou jevit jako </a:t>
            </a:r>
            <a:r>
              <a:rPr lang="cs-CZ" sz="1400" b="1" dirty="0"/>
              <a:t>zkrácené</a:t>
            </a:r>
          </a:p>
          <a:p>
            <a:pPr lvl="1" eaLnBrk="1" hangingPunct="1"/>
            <a:r>
              <a:rPr lang="cs-CZ" sz="1400" dirty="0"/>
              <a:t>Předměty, které se </a:t>
            </a:r>
            <a:r>
              <a:rPr lang="cs-CZ" sz="1400" b="1" dirty="0"/>
              <a:t>otáčejí</a:t>
            </a:r>
            <a:r>
              <a:rPr lang="cs-CZ" sz="1400" dirty="0"/>
              <a:t> budou vypadat vytvářet bizarní </a:t>
            </a:r>
            <a:r>
              <a:rPr lang="cs-CZ" sz="1400" b="1" dirty="0"/>
              <a:t>artefakty</a:t>
            </a:r>
            <a:r>
              <a:rPr lang="cs-CZ" sz="1400" dirty="0"/>
              <a:t> (například listy rotující vrtule jsou na každém opožděně exponovaném řádku zachyceny v jiné poloze)</a:t>
            </a:r>
          </a:p>
          <a:p>
            <a:pPr lvl="1" eaLnBrk="1" hangingPunct="1"/>
            <a:r>
              <a:rPr lang="cs-CZ" sz="1400" dirty="0"/>
              <a:t>Krátké záblesky světla během delší  expozice způsobí osvětlení pouze některých řádků obrazu (záblesk bude vidět pouze na těch řádcích snímku, které byly právě snímány během trvání záblesku, zatímco zbývající řádky snímané po nebo před zábleskem budou tmavé)</a:t>
            </a:r>
          </a:p>
          <a:p>
            <a:pPr marL="0" indent="0" eaLnBrk="1" hangingPunct="1">
              <a:lnSpc>
                <a:spcPct val="80000"/>
              </a:lnSpc>
              <a:buNone/>
            </a:pPr>
            <a:endParaRPr lang="cs-CZ" sz="1900" dirty="0"/>
          </a:p>
          <a:p>
            <a:pPr eaLnBrk="1" hangingPunct="1">
              <a:lnSpc>
                <a:spcPct val="80000"/>
              </a:lnSpc>
            </a:pPr>
            <a:r>
              <a:rPr lang="cs-CZ" sz="1900" dirty="0"/>
              <a:t>http://dvxuser.com/jason/CMOS-CCD/</a:t>
            </a:r>
          </a:p>
          <a:p>
            <a:endParaRPr lang="cs-CZ" dirty="0"/>
          </a:p>
        </p:txBody>
      </p:sp>
    </p:spTree>
    <p:extLst>
      <p:ext uri="{BB962C8B-B14F-4D97-AF65-F5344CB8AC3E}">
        <p14:creationId xmlns:p14="http://schemas.microsoft.com/office/powerpoint/2010/main" val="4154197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cs-CZ"/>
              <a:t>CCD</a:t>
            </a:r>
          </a:p>
        </p:txBody>
      </p:sp>
      <p:sp>
        <p:nvSpPr>
          <p:cNvPr id="19458" name="Rectangle 3"/>
          <p:cNvSpPr>
            <a:spLocks noGrp="1" noChangeArrowheads="1"/>
          </p:cNvSpPr>
          <p:nvPr>
            <p:ph type="body" idx="1"/>
          </p:nvPr>
        </p:nvSpPr>
        <p:spPr/>
        <p:txBody>
          <a:bodyPr/>
          <a:lstStyle/>
          <a:p>
            <a:pPr eaLnBrk="1" hangingPunct="1"/>
            <a:r>
              <a:rPr lang="cs-CZ" sz="1600"/>
              <a:t>V další fázi je třeba excitované elektrony z jednotlivých pixelů odvést ven ze snímače a změřit náboj (počet elektronů) zachycený v každém pixelu</a:t>
            </a:r>
          </a:p>
          <a:p>
            <a:pPr eaLnBrk="1" hangingPunct="1"/>
            <a:r>
              <a:rPr lang="cs-CZ" sz="1600"/>
              <a:t>Náboj se postupně posouvá směrem k výstupu – náboj tedy není změřen ve všech buňkách senzoru naráz</a:t>
            </a:r>
          </a:p>
          <a:p>
            <a:pPr eaLnBrk="1" hangingPunct="1">
              <a:buFont typeface="Wingdings" pitchFamily="2" charset="2"/>
              <a:buNone/>
            </a:pPr>
            <a:endParaRPr lang="cs-CZ" sz="1600"/>
          </a:p>
        </p:txBody>
      </p:sp>
      <p:pic>
        <p:nvPicPr>
          <p:cNvPr id="19459" name="Picture 4" descr="CCDshift1"/>
          <p:cNvPicPr>
            <a:picLocks noChangeAspect="1" noChangeArrowheads="1"/>
          </p:cNvPicPr>
          <p:nvPr/>
        </p:nvPicPr>
        <p:blipFill>
          <a:blip r:embed="rId2"/>
          <a:srcRect/>
          <a:stretch>
            <a:fillRect/>
          </a:stretch>
        </p:blipFill>
        <p:spPr bwMode="auto">
          <a:xfrm>
            <a:off x="1187450" y="4797425"/>
            <a:ext cx="7024688" cy="1409700"/>
          </a:xfrm>
          <a:prstGeom prst="rect">
            <a:avLst/>
          </a:prstGeom>
          <a:noFill/>
          <a:ln w="9525">
            <a:noFill/>
            <a:miter lim="800000"/>
            <a:headEnd/>
            <a:tailEnd/>
          </a:ln>
        </p:spPr>
      </p:pic>
      <p:sp>
        <p:nvSpPr>
          <p:cNvPr id="19460" name="Text Box 5"/>
          <p:cNvSpPr txBox="1">
            <a:spLocks noChangeArrowheads="1"/>
          </p:cNvSpPr>
          <p:nvPr/>
        </p:nvSpPr>
        <p:spPr bwMode="auto">
          <a:xfrm>
            <a:off x="1692275" y="3213100"/>
            <a:ext cx="5472113" cy="1190625"/>
          </a:xfrm>
          <a:prstGeom prst="rect">
            <a:avLst/>
          </a:prstGeom>
          <a:solidFill>
            <a:srgbClr val="FFFF99"/>
          </a:solidFill>
          <a:ln w="9525">
            <a:noFill/>
            <a:miter lim="800000"/>
            <a:headEnd/>
            <a:tailEnd/>
          </a:ln>
        </p:spPr>
        <p:txBody>
          <a:bodyPr>
            <a:spAutoFit/>
          </a:bodyPr>
          <a:lstStyle/>
          <a:p>
            <a:pPr>
              <a:spcBef>
                <a:spcPct val="50000"/>
              </a:spcBef>
            </a:pPr>
            <a:r>
              <a:rPr lang="cs-CZ" dirty="0"/>
              <a:t>Postupně se zvyšuje napětí na elektrodách č.2 na hranici pixelu a náboj se přesouvá ze středu pixelu k jeho pravému okraji, napětí na centrální elektrodě 1 se přitom snižuje</a:t>
            </a:r>
          </a:p>
        </p:txBody>
      </p:sp>
      <p:sp>
        <p:nvSpPr>
          <p:cNvPr id="19461" name="Line 6"/>
          <p:cNvSpPr>
            <a:spLocks noChangeShapeType="1"/>
          </p:cNvSpPr>
          <p:nvPr/>
        </p:nvSpPr>
        <p:spPr bwMode="auto">
          <a:xfrm>
            <a:off x="3492500" y="4724400"/>
            <a:ext cx="0" cy="1584325"/>
          </a:xfrm>
          <a:prstGeom prst="line">
            <a:avLst/>
          </a:prstGeom>
          <a:noFill/>
          <a:ln w="9525">
            <a:solidFill>
              <a:schemeClr val="tx1"/>
            </a:solidFill>
            <a:round/>
            <a:headEnd/>
            <a:tailEnd/>
          </a:ln>
        </p:spPr>
        <p:txBody>
          <a:bodyPr/>
          <a:lstStyle/>
          <a:p>
            <a:endParaRPr lang="cs-CZ"/>
          </a:p>
        </p:txBody>
      </p:sp>
      <p:sp>
        <p:nvSpPr>
          <p:cNvPr id="19462" name="Line 7"/>
          <p:cNvSpPr>
            <a:spLocks noChangeShapeType="1"/>
          </p:cNvSpPr>
          <p:nvPr/>
        </p:nvSpPr>
        <p:spPr bwMode="auto">
          <a:xfrm>
            <a:off x="5580063" y="4724400"/>
            <a:ext cx="0" cy="1584325"/>
          </a:xfrm>
          <a:prstGeom prst="line">
            <a:avLst/>
          </a:prstGeom>
          <a:noFill/>
          <a:ln w="9525">
            <a:solidFill>
              <a:schemeClr val="tx1"/>
            </a:solidFill>
            <a:round/>
            <a:headEnd/>
            <a:tailEnd/>
          </a:ln>
        </p:spPr>
        <p:txBody>
          <a:bodyPr/>
          <a:lstStyle/>
          <a:p>
            <a:endParaRPr lang="cs-CZ"/>
          </a:p>
        </p:txBody>
      </p:sp>
      <p:sp>
        <p:nvSpPr>
          <p:cNvPr id="19463" name="Line 8"/>
          <p:cNvSpPr>
            <a:spLocks noChangeShapeType="1"/>
          </p:cNvSpPr>
          <p:nvPr/>
        </p:nvSpPr>
        <p:spPr bwMode="auto">
          <a:xfrm flipH="1">
            <a:off x="5335587" y="3506901"/>
            <a:ext cx="863600" cy="1223962"/>
          </a:xfrm>
          <a:prstGeom prst="line">
            <a:avLst/>
          </a:prstGeom>
          <a:noFill/>
          <a:ln w="9525">
            <a:solidFill>
              <a:schemeClr val="tx1"/>
            </a:solidFill>
            <a:round/>
            <a:headEnd/>
            <a:tailEnd type="triangle" w="med" len="med"/>
          </a:ln>
        </p:spPr>
        <p:txBody>
          <a:bodyPr/>
          <a:lstStyle/>
          <a:p>
            <a:endParaRPr lang="cs-CZ"/>
          </a:p>
        </p:txBody>
      </p:sp>
      <p:sp>
        <p:nvSpPr>
          <p:cNvPr id="19464" name="Line 9"/>
          <p:cNvSpPr>
            <a:spLocks noChangeShapeType="1"/>
          </p:cNvSpPr>
          <p:nvPr/>
        </p:nvSpPr>
        <p:spPr bwMode="auto">
          <a:xfrm flipH="1">
            <a:off x="3175000" y="3500438"/>
            <a:ext cx="3024187" cy="1296987"/>
          </a:xfrm>
          <a:prstGeom prst="line">
            <a:avLst/>
          </a:prstGeom>
          <a:noFill/>
          <a:ln w="9525">
            <a:solidFill>
              <a:schemeClr val="tx1"/>
            </a:solidFill>
            <a:round/>
            <a:headEnd/>
            <a:tailEnd type="triangle" w="med" len="med"/>
          </a:ln>
        </p:spPr>
        <p:txBody>
          <a:bodyPr/>
          <a:lstStyle/>
          <a:p>
            <a:endParaRPr lang="cs-CZ"/>
          </a:p>
        </p:txBody>
      </p:sp>
      <p:sp>
        <p:nvSpPr>
          <p:cNvPr id="19465" name="Line 10"/>
          <p:cNvSpPr>
            <a:spLocks noChangeShapeType="1"/>
          </p:cNvSpPr>
          <p:nvPr/>
        </p:nvSpPr>
        <p:spPr bwMode="auto">
          <a:xfrm>
            <a:off x="2802732" y="4018529"/>
            <a:ext cx="649287" cy="792163"/>
          </a:xfrm>
          <a:prstGeom prst="line">
            <a:avLst/>
          </a:prstGeom>
          <a:noFill/>
          <a:ln w="9525">
            <a:solidFill>
              <a:schemeClr val="tx1"/>
            </a:solidFill>
            <a:prstDash val="dash"/>
            <a:round/>
            <a:headEnd/>
            <a:tailEnd type="triangle" w="med" len="med"/>
          </a:ln>
        </p:spPr>
        <p:txBody>
          <a:bodyPr/>
          <a:lstStyle/>
          <a:p>
            <a:endParaRPr lang="cs-CZ"/>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cs-CZ"/>
              <a:t>CMOS rolling shutter</a:t>
            </a:r>
          </a:p>
        </p:txBody>
      </p:sp>
      <p:pic>
        <p:nvPicPr>
          <p:cNvPr id="49154" name="Picture 5" descr="RollingShutterProp"/>
          <p:cNvPicPr>
            <a:picLocks noChangeAspect="1" noChangeArrowheads="1"/>
          </p:cNvPicPr>
          <p:nvPr/>
        </p:nvPicPr>
        <p:blipFill>
          <a:blip r:embed="rId2"/>
          <a:srcRect/>
          <a:stretch>
            <a:fillRect/>
          </a:stretch>
        </p:blipFill>
        <p:spPr bwMode="auto">
          <a:xfrm>
            <a:off x="107504" y="1843893"/>
            <a:ext cx="5688013" cy="4246562"/>
          </a:xfrm>
          <a:prstGeom prst="rect">
            <a:avLst/>
          </a:prstGeom>
          <a:noFill/>
          <a:ln w="9525">
            <a:noFill/>
            <a:miter lim="800000"/>
            <a:headEnd/>
            <a:tailEnd/>
          </a:ln>
        </p:spPr>
      </p:pic>
      <p:pic>
        <p:nvPicPr>
          <p:cNvPr id="49155" name="Picture 7" descr="3904937619_a1c0a29f43"/>
          <p:cNvPicPr>
            <a:picLocks noGrp="1" noChangeAspect="1" noChangeArrowheads="1"/>
          </p:cNvPicPr>
          <p:nvPr>
            <p:ph idx="1"/>
          </p:nvPr>
        </p:nvPicPr>
        <p:blipFill>
          <a:blip r:embed="rId3"/>
          <a:srcRect/>
          <a:stretch>
            <a:fillRect/>
          </a:stretch>
        </p:blipFill>
        <p:spPr>
          <a:xfrm>
            <a:off x="5835650" y="1678793"/>
            <a:ext cx="3308350" cy="4411662"/>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7A2507B-2BFA-4E2D-BDBF-EAC8816CF3FA}"/>
              </a:ext>
            </a:extLst>
          </p:cNvPr>
          <p:cNvSpPr>
            <a:spLocks noGrp="1"/>
          </p:cNvSpPr>
          <p:nvPr>
            <p:ph type="title"/>
          </p:nvPr>
        </p:nvSpPr>
        <p:spPr/>
        <p:txBody>
          <a:bodyPr/>
          <a:lstStyle/>
          <a:p>
            <a:r>
              <a:rPr lang="cs-CZ" dirty="0" err="1"/>
              <a:t>Rolling</a:t>
            </a:r>
            <a:r>
              <a:rPr lang="cs-CZ" dirty="0"/>
              <a:t> </a:t>
            </a:r>
            <a:r>
              <a:rPr lang="cs-CZ" dirty="0" err="1"/>
              <a:t>shutter</a:t>
            </a:r>
            <a:endParaRPr lang="cs-CZ" dirty="0"/>
          </a:p>
        </p:txBody>
      </p:sp>
      <p:pic>
        <p:nvPicPr>
          <p:cNvPr id="5" name="Zástupný obsah 4">
            <a:extLst>
              <a:ext uri="{FF2B5EF4-FFF2-40B4-BE49-F238E27FC236}">
                <a16:creationId xmlns:a16="http://schemas.microsoft.com/office/drawing/2014/main" id="{68DE9E21-35FB-4B59-8664-780064BD4B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72816"/>
            <a:ext cx="7050350" cy="4525469"/>
          </a:xfrm>
        </p:spPr>
      </p:pic>
    </p:spTree>
    <p:extLst>
      <p:ext uri="{BB962C8B-B14F-4D97-AF65-F5344CB8AC3E}">
        <p14:creationId xmlns:p14="http://schemas.microsoft.com/office/powerpoint/2010/main" val="397298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CCFAE71-8416-4E8B-8AE6-3FD74D229B0C}"/>
              </a:ext>
            </a:extLst>
          </p:cNvPr>
          <p:cNvSpPr>
            <a:spLocks noGrp="1"/>
          </p:cNvSpPr>
          <p:nvPr>
            <p:ph type="title"/>
          </p:nvPr>
        </p:nvSpPr>
        <p:spPr/>
        <p:txBody>
          <a:bodyPr/>
          <a:lstStyle/>
          <a:p>
            <a:r>
              <a:rPr lang="cs-CZ" dirty="0" err="1"/>
              <a:t>Rolling</a:t>
            </a:r>
            <a:r>
              <a:rPr lang="cs-CZ" dirty="0"/>
              <a:t> </a:t>
            </a:r>
            <a:r>
              <a:rPr lang="cs-CZ" dirty="0" err="1"/>
              <a:t>shutter</a:t>
            </a:r>
            <a:endParaRPr lang="cs-CZ" dirty="0"/>
          </a:p>
        </p:txBody>
      </p:sp>
      <p:pic>
        <p:nvPicPr>
          <p:cNvPr id="5" name="Zástupný obsah 4">
            <a:extLst>
              <a:ext uri="{FF2B5EF4-FFF2-40B4-BE49-F238E27FC236}">
                <a16:creationId xmlns:a16="http://schemas.microsoft.com/office/drawing/2014/main" id="{55CABF1D-7955-4F7F-A386-7EB291EC7C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7" y="1844824"/>
            <a:ext cx="7009263" cy="3528392"/>
          </a:xfrm>
        </p:spPr>
      </p:pic>
      <p:sp>
        <p:nvSpPr>
          <p:cNvPr id="6" name="TextovéPole 5">
            <a:extLst>
              <a:ext uri="{FF2B5EF4-FFF2-40B4-BE49-F238E27FC236}">
                <a16:creationId xmlns:a16="http://schemas.microsoft.com/office/drawing/2014/main" id="{7CEBD5B0-ABF5-4E9E-B17D-C82AF1DEC4F8}"/>
              </a:ext>
            </a:extLst>
          </p:cNvPr>
          <p:cNvSpPr txBox="1"/>
          <p:nvPr/>
        </p:nvSpPr>
        <p:spPr>
          <a:xfrm>
            <a:off x="1835696" y="5441705"/>
            <a:ext cx="2016224" cy="369332"/>
          </a:xfrm>
          <a:prstGeom prst="rect">
            <a:avLst/>
          </a:prstGeom>
          <a:noFill/>
        </p:spPr>
        <p:txBody>
          <a:bodyPr wrap="square" rtlCol="0">
            <a:spAutoFit/>
          </a:bodyPr>
          <a:lstStyle/>
          <a:p>
            <a:r>
              <a:rPr lang="cs-CZ" dirty="0"/>
              <a:t>CCD</a:t>
            </a:r>
          </a:p>
        </p:txBody>
      </p:sp>
      <p:sp>
        <p:nvSpPr>
          <p:cNvPr id="7" name="TextovéPole 6">
            <a:extLst>
              <a:ext uri="{FF2B5EF4-FFF2-40B4-BE49-F238E27FC236}">
                <a16:creationId xmlns:a16="http://schemas.microsoft.com/office/drawing/2014/main" id="{7BD4558A-FA53-4AC2-A74C-5A6E65801074}"/>
              </a:ext>
            </a:extLst>
          </p:cNvPr>
          <p:cNvSpPr txBox="1"/>
          <p:nvPr/>
        </p:nvSpPr>
        <p:spPr>
          <a:xfrm>
            <a:off x="5508104" y="5441705"/>
            <a:ext cx="2016224" cy="369332"/>
          </a:xfrm>
          <a:prstGeom prst="rect">
            <a:avLst/>
          </a:prstGeom>
          <a:noFill/>
        </p:spPr>
        <p:txBody>
          <a:bodyPr wrap="square" rtlCol="0">
            <a:spAutoFit/>
          </a:bodyPr>
          <a:lstStyle/>
          <a:p>
            <a:r>
              <a:rPr lang="cs-CZ" dirty="0"/>
              <a:t>CMOS</a:t>
            </a:r>
          </a:p>
        </p:txBody>
      </p:sp>
    </p:spTree>
    <p:extLst>
      <p:ext uri="{BB962C8B-B14F-4D97-AF65-F5344CB8AC3E}">
        <p14:creationId xmlns:p14="http://schemas.microsoft.com/office/powerpoint/2010/main" val="285674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cs-CZ"/>
              <a:t>CMOS rolling shutter</a:t>
            </a:r>
          </a:p>
        </p:txBody>
      </p:sp>
      <p:sp>
        <p:nvSpPr>
          <p:cNvPr id="50178" name="Rectangle 3"/>
          <p:cNvSpPr>
            <a:spLocks noGrp="1" noChangeArrowheads="1"/>
          </p:cNvSpPr>
          <p:nvPr>
            <p:ph type="body" idx="1"/>
          </p:nvPr>
        </p:nvSpPr>
        <p:spPr/>
        <p:txBody>
          <a:bodyPr/>
          <a:lstStyle/>
          <a:p>
            <a:pPr eaLnBrk="1" hangingPunct="1"/>
            <a:endParaRPr lang="cs-CZ" sz="2600" dirty="0">
              <a:hlinkClick r:id="rId2"/>
            </a:endParaRPr>
          </a:p>
          <a:p>
            <a:pPr eaLnBrk="1" hangingPunct="1"/>
            <a:r>
              <a:rPr lang="cs-CZ" sz="2600" dirty="0">
                <a:hlinkClick r:id="rId2"/>
              </a:rPr>
              <a:t>http://www.youtube.com/watch?v=17PSgsRlO9Q</a:t>
            </a:r>
            <a:endParaRPr lang="cs-CZ" sz="2600" dirty="0"/>
          </a:p>
          <a:p>
            <a:pPr eaLnBrk="1" hangingPunct="1"/>
            <a:r>
              <a:rPr lang="cs-CZ" sz="2600" dirty="0">
                <a:hlinkClick r:id="rId3"/>
              </a:rPr>
              <a:t>http://www.youtube.com/watch?v=LVwmtwZLG88</a:t>
            </a:r>
            <a:endParaRPr lang="cs-CZ" sz="2600" dirty="0"/>
          </a:p>
          <a:p>
            <a:pPr eaLnBrk="1" hangingPunct="1"/>
            <a:r>
              <a:rPr lang="cs-CZ" sz="2600" dirty="0">
                <a:hlinkClick r:id="rId4"/>
              </a:rPr>
              <a:t>http://www.youtube.com/watch?v=S1oPiyXu-hY</a:t>
            </a:r>
            <a:endParaRPr lang="cs-CZ" sz="2600" dirty="0"/>
          </a:p>
          <a:p>
            <a:pPr eaLnBrk="1" hangingPunct="1"/>
            <a:r>
              <a:rPr lang="cs-CZ" sz="2600" dirty="0">
                <a:hlinkClick r:id="rId5"/>
              </a:rPr>
              <a:t>http://www.youtube.com/watch?v=iXg_7Ckv_io</a:t>
            </a:r>
            <a:endParaRPr lang="cs-CZ" sz="2600" dirty="0"/>
          </a:p>
          <a:p>
            <a:pPr eaLnBrk="1" hangingPunct="1"/>
            <a:r>
              <a:rPr lang="cs-CZ" sz="2600" dirty="0">
                <a:hlinkClick r:id="rId6"/>
              </a:rPr>
              <a:t>http://www.youtube.com/watch?v=Dk6o5RAIaj4</a:t>
            </a:r>
            <a:endParaRPr lang="cs-CZ" sz="2600" dirty="0"/>
          </a:p>
          <a:p>
            <a:pPr eaLnBrk="1" hangingPunct="1"/>
            <a:r>
              <a:rPr lang="cs-CZ" sz="2600" dirty="0">
                <a:hlinkClick r:id="rId7"/>
              </a:rPr>
              <a:t>http://www.youtube.com/watch?v=uFFRGSCmTWc</a:t>
            </a:r>
            <a:endParaRPr lang="cs-CZ" sz="2600" dirty="0"/>
          </a:p>
          <a:p>
            <a:pPr eaLnBrk="1" hangingPunct="1"/>
            <a:r>
              <a:rPr lang="cs-CZ" sz="2600" dirty="0">
                <a:hlinkClick r:id="rId8"/>
              </a:rPr>
              <a:t>http://www.youtube.com/watch?v=4lHlzRw_Oek</a:t>
            </a:r>
            <a:endParaRPr lang="cs-CZ" sz="2600" dirty="0"/>
          </a:p>
          <a:p>
            <a:pPr eaLnBrk="1" hangingPunct="1"/>
            <a:endParaRPr lang="cs-CZ" sz="2600" dirty="0"/>
          </a:p>
          <a:p>
            <a:pPr eaLnBrk="1" hangingPunct="1"/>
            <a:endParaRPr lang="cs-CZ" sz="26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Nadpis 1"/>
          <p:cNvSpPr>
            <a:spLocks noGrp="1"/>
          </p:cNvSpPr>
          <p:nvPr>
            <p:ph type="title"/>
          </p:nvPr>
        </p:nvSpPr>
        <p:spPr/>
        <p:txBody>
          <a:bodyPr/>
          <a:lstStyle/>
          <a:p>
            <a:pPr eaLnBrk="1" hangingPunct="1"/>
            <a:r>
              <a:rPr lang="cs-CZ" dirty="0"/>
              <a:t>Objektiv</a:t>
            </a:r>
          </a:p>
        </p:txBody>
      </p:sp>
      <p:sp>
        <p:nvSpPr>
          <p:cNvPr id="3" name="Zástupný symbol pro obsah 2"/>
          <p:cNvSpPr>
            <a:spLocks noGrp="1"/>
          </p:cNvSpPr>
          <p:nvPr>
            <p:ph idx="1"/>
          </p:nvPr>
        </p:nvSpPr>
        <p:spPr/>
        <p:txBody>
          <a:bodyPr/>
          <a:lstStyle/>
          <a:p>
            <a:pPr eaLnBrk="1" hangingPunct="1">
              <a:defRPr/>
            </a:pPr>
            <a:r>
              <a:rPr lang="cs-CZ" sz="1200" dirty="0"/>
              <a:t>Úkolem objektivu je promítnout fotografovanou scénu na snímač</a:t>
            </a:r>
          </a:p>
          <a:p>
            <a:pPr eaLnBrk="1" hangingPunct="1">
              <a:defRPr/>
            </a:pPr>
            <a:r>
              <a:rPr lang="cs-CZ" sz="1200" dirty="0"/>
              <a:t>Základním parametrem objektivu je </a:t>
            </a:r>
            <a:r>
              <a:rPr lang="cs-CZ" sz="1200" b="1" dirty="0"/>
              <a:t>ohnisková vzdálenost </a:t>
            </a:r>
            <a:r>
              <a:rPr lang="cs-CZ" sz="1200" dirty="0"/>
              <a:t>(označujeme f – </a:t>
            </a:r>
            <a:r>
              <a:rPr lang="cs-CZ" sz="1200" dirty="0" err="1"/>
              <a:t>focal</a:t>
            </a:r>
            <a:r>
              <a:rPr lang="cs-CZ" sz="1200" dirty="0"/>
              <a:t> </a:t>
            </a:r>
            <a:r>
              <a:rPr lang="cs-CZ" sz="1200" dirty="0" err="1"/>
              <a:t>length</a:t>
            </a:r>
            <a:r>
              <a:rPr lang="cs-CZ" sz="1200" dirty="0"/>
              <a:t>), kterou udáváme v milimetrech</a:t>
            </a:r>
          </a:p>
          <a:p>
            <a:pPr eaLnBrk="1" hangingPunct="1">
              <a:defRPr/>
            </a:pPr>
            <a:endParaRPr lang="cs-CZ" sz="1200" dirty="0"/>
          </a:p>
          <a:p>
            <a:pPr eaLnBrk="1" hangingPunct="1">
              <a:defRPr/>
            </a:pPr>
            <a:r>
              <a:rPr lang="cs-CZ" sz="1200" dirty="0"/>
              <a:t>Čím </a:t>
            </a:r>
            <a:r>
              <a:rPr lang="cs-CZ" sz="1200" b="1" dirty="0"/>
              <a:t>kratší ohnisková vzdálenost</a:t>
            </a:r>
          </a:p>
          <a:p>
            <a:pPr lvl="1" eaLnBrk="1" hangingPunct="1">
              <a:defRPr/>
            </a:pPr>
            <a:r>
              <a:rPr lang="cs-CZ" sz="1200" dirty="0"/>
              <a:t>Tím je objektiv </a:t>
            </a:r>
            <a:r>
              <a:rPr lang="cs-CZ" sz="1200" dirty="0" err="1"/>
              <a:t>širokoúhlejší</a:t>
            </a:r>
            <a:endParaRPr lang="cs-CZ" sz="1200" dirty="0"/>
          </a:p>
          <a:p>
            <a:pPr lvl="1" eaLnBrk="1" hangingPunct="1">
              <a:defRPr/>
            </a:pPr>
            <a:r>
              <a:rPr lang="cs-CZ" sz="1200" dirty="0"/>
              <a:t>Objektiv je kratší</a:t>
            </a:r>
          </a:p>
          <a:p>
            <a:pPr lvl="1" eaLnBrk="1" hangingPunct="1">
              <a:defRPr/>
            </a:pPr>
            <a:r>
              <a:rPr lang="cs-CZ" sz="1200" dirty="0"/>
              <a:t>Má větší zorné pole</a:t>
            </a:r>
          </a:p>
          <a:p>
            <a:pPr lvl="1" eaLnBrk="1" hangingPunct="1">
              <a:defRPr/>
            </a:pPr>
            <a:r>
              <a:rPr lang="cs-CZ" sz="1200" dirty="0"/>
              <a:t>Má menší přiblížení</a:t>
            </a:r>
          </a:p>
          <a:p>
            <a:pPr lvl="1" eaLnBrk="1" hangingPunct="1">
              <a:defRPr/>
            </a:pPr>
            <a:r>
              <a:rPr lang="cs-CZ" sz="1200" dirty="0"/>
              <a:t>Na snímač vykreslí menší obraz předmětu</a:t>
            </a:r>
          </a:p>
          <a:p>
            <a:pPr marL="344487" lvl="1" indent="0" eaLnBrk="1" hangingPunct="1">
              <a:buFont typeface="Wingdings" pitchFamily="2" charset="2"/>
              <a:buNone/>
              <a:defRPr/>
            </a:pPr>
            <a:endParaRPr lang="cs-CZ" sz="1200" dirty="0"/>
          </a:p>
          <a:p>
            <a:pPr eaLnBrk="1" hangingPunct="1">
              <a:defRPr/>
            </a:pPr>
            <a:r>
              <a:rPr lang="cs-CZ" sz="1200" dirty="0"/>
              <a:t>Čím </a:t>
            </a:r>
            <a:r>
              <a:rPr lang="cs-CZ" sz="1200" b="1" dirty="0"/>
              <a:t>větší ohnisková vzdálenost</a:t>
            </a:r>
          </a:p>
          <a:p>
            <a:pPr lvl="1" eaLnBrk="1" hangingPunct="1">
              <a:defRPr/>
            </a:pPr>
            <a:r>
              <a:rPr lang="cs-CZ" sz="1200" dirty="0"/>
              <a:t>Tím delší objektiv</a:t>
            </a:r>
          </a:p>
          <a:p>
            <a:pPr lvl="1" eaLnBrk="1" hangingPunct="1">
              <a:defRPr/>
            </a:pPr>
            <a:r>
              <a:rPr lang="cs-CZ" sz="1200" dirty="0"/>
              <a:t>Objektiv má užší zorné pole</a:t>
            </a:r>
          </a:p>
          <a:p>
            <a:pPr lvl="1" eaLnBrk="1" hangingPunct="1">
              <a:defRPr/>
            </a:pPr>
            <a:r>
              <a:rPr lang="cs-CZ" sz="1200" dirty="0"/>
              <a:t>Větší „přiblížení“</a:t>
            </a:r>
          </a:p>
          <a:p>
            <a:pPr lvl="1" eaLnBrk="1" hangingPunct="1">
              <a:defRPr/>
            </a:pPr>
            <a:r>
              <a:rPr lang="cs-CZ" sz="1200" dirty="0"/>
              <a:t>Na snímač vykreslí větší obraz předmětu</a:t>
            </a:r>
          </a:p>
          <a:p>
            <a:pPr lvl="1" eaLnBrk="1" hangingPunct="1">
              <a:defRPr/>
            </a:pPr>
            <a:endParaRPr lang="cs-CZ" sz="1200" dirty="0"/>
          </a:p>
          <a:p>
            <a:pPr lvl="1" eaLnBrk="1" hangingPunct="1">
              <a:defRPr/>
            </a:pPr>
            <a:r>
              <a:rPr lang="cs-CZ" sz="1200" dirty="0"/>
              <a:t>Většina moderních objektivů nemá pevnou ohniskovou vzdálenost, ale lze ji plynule měnit v určitém rozsahu – ZOOM objektiv</a:t>
            </a:r>
          </a:p>
          <a:p>
            <a:pPr lvl="1" eaLnBrk="1" hangingPunct="1">
              <a:defRPr/>
            </a:pPr>
            <a:r>
              <a:rPr lang="cs-CZ" sz="1200" dirty="0"/>
              <a:t>Uveden pak bývá interval, ve které lze ohniskovou vzdálenost objektivu nastavit </a:t>
            </a:r>
          </a:p>
          <a:p>
            <a:pPr lvl="1" eaLnBrk="1" hangingPunct="1">
              <a:defRPr/>
            </a:pPr>
            <a:r>
              <a:rPr lang="cs-CZ" sz="1200" dirty="0"/>
              <a:t>např. (30 - 300 mm  10x ZOOM)</a:t>
            </a:r>
          </a:p>
          <a:p>
            <a:pPr eaLnBrk="1" hangingPunct="1">
              <a:defRPr/>
            </a:pPr>
            <a:endParaRPr lang="cs-CZ" sz="1200" dirty="0"/>
          </a:p>
          <a:p>
            <a:pPr eaLnBrk="1" hangingPunct="1">
              <a:defRPr/>
            </a:pPr>
            <a:endParaRPr lang="cs-CZ"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AC4AB97-03B3-449B-B4F3-D6F656330C1C}"/>
              </a:ext>
            </a:extLst>
          </p:cNvPr>
          <p:cNvSpPr>
            <a:spLocks noGrp="1"/>
          </p:cNvSpPr>
          <p:nvPr>
            <p:ph type="title"/>
          </p:nvPr>
        </p:nvSpPr>
        <p:spPr/>
        <p:txBody>
          <a:bodyPr/>
          <a:lstStyle/>
          <a:p>
            <a:r>
              <a:rPr lang="cs-CZ" dirty="0"/>
              <a:t>Objektiv</a:t>
            </a:r>
            <a:br>
              <a:rPr lang="cs-CZ" dirty="0"/>
            </a:br>
            <a:r>
              <a:rPr lang="cs-CZ" dirty="0"/>
              <a:t>ohnisková vzdálenost</a:t>
            </a:r>
          </a:p>
        </p:txBody>
      </p:sp>
      <p:pic>
        <p:nvPicPr>
          <p:cNvPr id="5" name="Zástupný obsah 4">
            <a:extLst>
              <a:ext uri="{FF2B5EF4-FFF2-40B4-BE49-F238E27FC236}">
                <a16:creationId xmlns:a16="http://schemas.microsoft.com/office/drawing/2014/main" id="{72122A5D-C5EA-4819-B5B3-5D215C9BA2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72816"/>
            <a:ext cx="8913166" cy="3960440"/>
          </a:xfrm>
        </p:spPr>
      </p:pic>
    </p:spTree>
    <p:extLst>
      <p:ext uri="{BB962C8B-B14F-4D97-AF65-F5344CB8AC3E}">
        <p14:creationId xmlns:p14="http://schemas.microsoft.com/office/powerpoint/2010/main" val="590917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43B8161-8825-4363-B3E3-45C8F6A39282}"/>
              </a:ext>
            </a:extLst>
          </p:cNvPr>
          <p:cNvSpPr>
            <a:spLocks noGrp="1"/>
          </p:cNvSpPr>
          <p:nvPr>
            <p:ph type="title"/>
          </p:nvPr>
        </p:nvSpPr>
        <p:spPr/>
        <p:txBody>
          <a:bodyPr/>
          <a:lstStyle/>
          <a:p>
            <a:r>
              <a:rPr lang="cs-CZ" dirty="0"/>
              <a:t>Objektiv</a:t>
            </a:r>
          </a:p>
        </p:txBody>
      </p:sp>
      <p:sp>
        <p:nvSpPr>
          <p:cNvPr id="3" name="Zástupný obsah 2">
            <a:extLst>
              <a:ext uri="{FF2B5EF4-FFF2-40B4-BE49-F238E27FC236}">
                <a16:creationId xmlns:a16="http://schemas.microsoft.com/office/drawing/2014/main" id="{9CF78FF6-749E-4A62-BFDA-DE53C5DF4777}"/>
              </a:ext>
            </a:extLst>
          </p:cNvPr>
          <p:cNvSpPr>
            <a:spLocks noGrp="1"/>
          </p:cNvSpPr>
          <p:nvPr>
            <p:ph idx="1"/>
          </p:nvPr>
        </p:nvSpPr>
        <p:spPr/>
        <p:txBody>
          <a:bodyPr/>
          <a:lstStyle/>
          <a:p>
            <a:pPr eaLnBrk="1" hangingPunct="1">
              <a:defRPr/>
            </a:pPr>
            <a:r>
              <a:rPr lang="cs-CZ" sz="1600" dirty="0"/>
              <a:t>Výsledné zorné pole a přiblížení nezáleží pouze na ohniskové vzdálenosti objektivu, ale také na velikosti snímače</a:t>
            </a:r>
          </a:p>
          <a:p>
            <a:pPr eaLnBrk="1" hangingPunct="1">
              <a:defRPr/>
            </a:pPr>
            <a:r>
              <a:rPr lang="cs-CZ" sz="1600" dirty="0"/>
              <a:t>Fotoaparát s polovičním rozměrem snímače pořídí fotografii s dvojnásobným zvětšením než fotoaparát se stejným objektivem ale větším snímačem</a:t>
            </a:r>
          </a:p>
          <a:p>
            <a:pPr eaLnBrk="1" hangingPunct="1">
              <a:defRPr/>
            </a:pPr>
            <a:r>
              <a:rPr lang="cs-CZ" sz="1600" dirty="0"/>
              <a:t>Aby bylo možné porovnat zorné pole a přiblížení různých fotoaparátů s různou velikostí snímače, udává se obvykle nikoliv skutečná ohnisková vzdálenost objektivu, ale </a:t>
            </a:r>
            <a:r>
              <a:rPr lang="cs-CZ" sz="1600" b="1" dirty="0"/>
              <a:t>přepočítaná ohnisková vzdálenost </a:t>
            </a:r>
          </a:p>
          <a:p>
            <a:pPr eaLnBrk="1" hangingPunct="1">
              <a:defRPr/>
            </a:pPr>
            <a:r>
              <a:rPr lang="cs-CZ" sz="1600" dirty="0"/>
              <a:t>Přepočítaná - </a:t>
            </a:r>
            <a:r>
              <a:rPr lang="cs-CZ" sz="1600" b="1" dirty="0"/>
              <a:t>ekvivalentní ohnisková vzdálenost</a:t>
            </a:r>
            <a:r>
              <a:rPr lang="cs-CZ" sz="1600" dirty="0"/>
              <a:t> objektivu – jakou by měl objektiv se stejným zorným úhlem na kinofilmovém fotoaparátu – rozměr snímače (políčka kinofilmu) 36x24 mm</a:t>
            </a:r>
          </a:p>
          <a:p>
            <a:r>
              <a:rPr lang="cs-CZ" sz="1600" dirty="0"/>
              <a:t>Objektiv s ohniskovou vzdáleností </a:t>
            </a:r>
            <a:r>
              <a:rPr lang="cs-CZ" sz="1600" b="1" dirty="0"/>
              <a:t>25 mm </a:t>
            </a:r>
            <a:r>
              <a:rPr lang="cs-CZ" sz="1600" dirty="0"/>
              <a:t>vykreslí na snímač o rozměrech 18x12 mm stejný snímek, jaký by na </a:t>
            </a:r>
            <a:r>
              <a:rPr lang="cs-CZ" sz="1600" b="1" dirty="0"/>
              <a:t>full-</a:t>
            </a:r>
            <a:r>
              <a:rPr lang="cs-CZ" sz="1600" b="1" dirty="0" err="1"/>
              <a:t>frame</a:t>
            </a:r>
            <a:r>
              <a:rPr lang="cs-CZ" sz="1600" b="1" dirty="0"/>
              <a:t> snímač </a:t>
            </a:r>
            <a:r>
              <a:rPr lang="cs-CZ" sz="1600" dirty="0"/>
              <a:t>(36x24 mm) vykreslil objektiv s ohniskovou vzdáleností </a:t>
            </a:r>
            <a:r>
              <a:rPr lang="cs-CZ" sz="1600" b="1" dirty="0"/>
              <a:t>50 mm</a:t>
            </a:r>
          </a:p>
          <a:p>
            <a:r>
              <a:rPr lang="cs-CZ" sz="1600" dirty="0"/>
              <a:t>Pro objektiv s ohniskovou vzdáleností 25mm ve fotoaparátu se snímačem </a:t>
            </a:r>
            <a:r>
              <a:rPr lang="cs-CZ" sz="1600" i="1" dirty="0"/>
              <a:t>18x12 mm </a:t>
            </a:r>
            <a:r>
              <a:rPr lang="cs-CZ" sz="1600" dirty="0"/>
              <a:t>bude uvedena </a:t>
            </a:r>
            <a:r>
              <a:rPr lang="cs-CZ" sz="1600" b="1" dirty="0"/>
              <a:t>ekvivalentní ohnisková vzdálenost 50 mm</a:t>
            </a:r>
          </a:p>
          <a:p>
            <a:r>
              <a:rPr lang="cs-CZ" sz="1600" dirty="0"/>
              <a:t>Pokud by tento stejný objektiv byl použit ve fotoaparátu se snímačem </a:t>
            </a:r>
            <a:r>
              <a:rPr lang="cs-CZ" sz="1600" i="1" dirty="0"/>
              <a:t>9x6 mm</a:t>
            </a:r>
            <a:r>
              <a:rPr lang="cs-CZ" sz="1600" dirty="0"/>
              <a:t>, byla by jeho </a:t>
            </a:r>
            <a:r>
              <a:rPr lang="cs-CZ" sz="1600" b="1" dirty="0"/>
              <a:t>ekvivalentní ohnisková vzdálenost 100 mm</a:t>
            </a:r>
          </a:p>
        </p:txBody>
      </p:sp>
    </p:spTree>
    <p:extLst>
      <p:ext uri="{BB962C8B-B14F-4D97-AF65-F5344CB8AC3E}">
        <p14:creationId xmlns:p14="http://schemas.microsoft.com/office/powerpoint/2010/main" val="3558499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E0E79F8-59CD-49E7-80CF-706348439D3D}"/>
              </a:ext>
            </a:extLst>
          </p:cNvPr>
          <p:cNvSpPr>
            <a:spLocks noGrp="1"/>
          </p:cNvSpPr>
          <p:nvPr>
            <p:ph type="title"/>
          </p:nvPr>
        </p:nvSpPr>
        <p:spPr/>
        <p:txBody>
          <a:bodyPr/>
          <a:lstStyle/>
          <a:p>
            <a:r>
              <a:rPr lang="cs-CZ" dirty="0"/>
              <a:t>Objektiv</a:t>
            </a:r>
          </a:p>
        </p:txBody>
      </p:sp>
      <p:sp>
        <p:nvSpPr>
          <p:cNvPr id="3" name="Zástupný obsah 2">
            <a:extLst>
              <a:ext uri="{FF2B5EF4-FFF2-40B4-BE49-F238E27FC236}">
                <a16:creationId xmlns:a16="http://schemas.microsoft.com/office/drawing/2014/main" id="{B5A60E12-1565-44F7-AAD9-784391B9C911}"/>
              </a:ext>
            </a:extLst>
          </p:cNvPr>
          <p:cNvSpPr>
            <a:spLocks noGrp="1"/>
          </p:cNvSpPr>
          <p:nvPr>
            <p:ph idx="1"/>
          </p:nvPr>
        </p:nvSpPr>
        <p:spPr>
          <a:xfrm>
            <a:off x="457200" y="1484784"/>
            <a:ext cx="8229600" cy="4411662"/>
          </a:xfrm>
        </p:spPr>
        <p:txBody>
          <a:bodyPr/>
          <a:lstStyle/>
          <a:p>
            <a:pPr marL="0" indent="0">
              <a:buNone/>
            </a:pPr>
            <a:r>
              <a:rPr lang="cs-CZ" sz="1800" dirty="0"/>
              <a:t>Příklad</a:t>
            </a:r>
          </a:p>
          <a:p>
            <a:r>
              <a:rPr lang="cs-CZ" sz="1800" dirty="0"/>
              <a:t>Jednopalcový snímač s rozměry </a:t>
            </a:r>
            <a:r>
              <a:rPr lang="cs-CZ" sz="1800" b="1" dirty="0"/>
              <a:t>13,2x8,8 mm </a:t>
            </a:r>
          </a:p>
          <a:p>
            <a:r>
              <a:rPr lang="cs-CZ" sz="1800" dirty="0"/>
              <a:t>Ohnisková vzdálenost objektivu je </a:t>
            </a:r>
            <a:r>
              <a:rPr lang="cs-CZ" sz="1800" b="1" dirty="0"/>
              <a:t>11 mm</a:t>
            </a:r>
          </a:p>
          <a:p>
            <a:r>
              <a:rPr lang="cs-CZ" sz="1800" dirty="0"/>
              <a:t>Jaký </a:t>
            </a:r>
            <a:r>
              <a:rPr lang="cs-CZ" sz="1800" dirty="0" err="1"/>
              <a:t>crop</a:t>
            </a:r>
            <a:r>
              <a:rPr lang="cs-CZ" sz="1800" dirty="0"/>
              <a:t> </a:t>
            </a:r>
            <a:r>
              <a:rPr lang="cs-CZ" sz="1800" dirty="0" err="1"/>
              <a:t>factor</a:t>
            </a:r>
            <a:r>
              <a:rPr lang="cs-CZ" sz="1800" dirty="0"/>
              <a:t> má tento snímač?</a:t>
            </a:r>
          </a:p>
          <a:p>
            <a:r>
              <a:rPr lang="cs-CZ" sz="1800" dirty="0"/>
              <a:t>Jaká ekvivalentní ohnisková vzdálenost tomu odpovídá?</a:t>
            </a:r>
          </a:p>
          <a:p>
            <a:endParaRPr lang="cs-CZ" dirty="0"/>
          </a:p>
          <a:p>
            <a:r>
              <a:rPr lang="cs-CZ" sz="1800" dirty="0"/>
              <a:t>Šířka snímače je 2,7x menší než šířka full-</a:t>
            </a:r>
            <a:r>
              <a:rPr lang="cs-CZ" sz="1800" dirty="0" err="1"/>
              <a:t>frame</a:t>
            </a:r>
            <a:r>
              <a:rPr lang="cs-CZ" sz="1800" dirty="0"/>
              <a:t> snímače (36 mm / 13,2 mm = 2,7)</a:t>
            </a:r>
          </a:p>
          <a:p>
            <a:r>
              <a:rPr lang="cs-CZ" sz="1800" dirty="0" err="1"/>
              <a:t>Crop</a:t>
            </a:r>
            <a:r>
              <a:rPr lang="cs-CZ" sz="1800" dirty="0"/>
              <a:t> </a:t>
            </a:r>
            <a:r>
              <a:rPr lang="cs-CZ" sz="1800" dirty="0" err="1"/>
              <a:t>factor</a:t>
            </a:r>
            <a:r>
              <a:rPr lang="cs-CZ" sz="1800" dirty="0"/>
              <a:t> = </a:t>
            </a:r>
            <a:r>
              <a:rPr lang="cs-CZ" sz="1800" b="1" dirty="0"/>
              <a:t>2,7</a:t>
            </a:r>
          </a:p>
          <a:p>
            <a:r>
              <a:rPr lang="cs-CZ" sz="1800" dirty="0"/>
              <a:t>Ekvivalentní ohnisková vzdálenost objektivu bude 2,7x větší, protože snímač je 2,7x menší</a:t>
            </a:r>
          </a:p>
          <a:p>
            <a:r>
              <a:rPr lang="cs-CZ" sz="1800" dirty="0"/>
              <a:t>Ekvivalentní ohnisková vzdálenost objektivu je 2,7 x 11mm = </a:t>
            </a:r>
            <a:r>
              <a:rPr lang="cs-CZ" sz="1800" b="1" dirty="0"/>
              <a:t>30 mm</a:t>
            </a:r>
          </a:p>
          <a:p>
            <a:r>
              <a:rPr lang="cs-CZ" sz="1800" dirty="0"/>
              <a:t>Na klasickém analogovém fotoaparátu na kinofilm by stejné zorné pole (do šířky) jako tento objektiv měl objektiv s ohniskovou vzdáleností 30 mm</a:t>
            </a:r>
          </a:p>
          <a:p>
            <a:endParaRPr lang="cs-CZ" dirty="0"/>
          </a:p>
          <a:p>
            <a:endParaRPr lang="cs-CZ" dirty="0"/>
          </a:p>
        </p:txBody>
      </p:sp>
    </p:spTree>
    <p:extLst>
      <p:ext uri="{BB962C8B-B14F-4D97-AF65-F5344CB8AC3E}">
        <p14:creationId xmlns:p14="http://schemas.microsoft.com/office/powerpoint/2010/main" val="1981641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Nadpis 1"/>
          <p:cNvSpPr>
            <a:spLocks noGrp="1"/>
          </p:cNvSpPr>
          <p:nvPr>
            <p:ph type="title"/>
          </p:nvPr>
        </p:nvSpPr>
        <p:spPr/>
        <p:txBody>
          <a:bodyPr/>
          <a:lstStyle/>
          <a:p>
            <a:pPr eaLnBrk="1" hangingPunct="1"/>
            <a:r>
              <a:rPr lang="cs-CZ" dirty="0"/>
              <a:t>Clona, clonové číslo</a:t>
            </a:r>
          </a:p>
        </p:txBody>
      </p:sp>
      <p:sp>
        <p:nvSpPr>
          <p:cNvPr id="52226" name="Zástupný symbol pro obsah 2"/>
          <p:cNvSpPr>
            <a:spLocks noGrp="1"/>
          </p:cNvSpPr>
          <p:nvPr>
            <p:ph idx="1"/>
          </p:nvPr>
        </p:nvSpPr>
        <p:spPr>
          <a:xfrm>
            <a:off x="457200" y="1719262"/>
            <a:ext cx="8229600" cy="4950097"/>
          </a:xfrm>
        </p:spPr>
        <p:txBody>
          <a:bodyPr/>
          <a:lstStyle/>
          <a:p>
            <a:pPr eaLnBrk="1" hangingPunct="1"/>
            <a:r>
              <a:rPr lang="cs-CZ" sz="1600" dirty="0"/>
              <a:t>Otvor pro vstup světla je vybaven </a:t>
            </a:r>
            <a:r>
              <a:rPr lang="cs-CZ" sz="1600" b="1" dirty="0"/>
              <a:t>clonou</a:t>
            </a:r>
            <a:r>
              <a:rPr lang="cs-CZ" sz="1600" dirty="0"/>
              <a:t>, umožňující měnit jeho velikost a tím ovlivňovat množství vnikajícího světla a tím i výslednou světlost fotografované scény</a:t>
            </a:r>
          </a:p>
          <a:p>
            <a:pPr eaLnBrk="1" hangingPunct="1"/>
            <a:r>
              <a:rPr lang="cs-CZ" sz="1600" dirty="0"/>
              <a:t>používá se tzv. </a:t>
            </a:r>
            <a:r>
              <a:rPr lang="cs-CZ" sz="1600" b="1" dirty="0"/>
              <a:t>clonové číslo</a:t>
            </a:r>
            <a:r>
              <a:rPr lang="cs-CZ" sz="1600" dirty="0"/>
              <a:t>, které vyjadřuje poměr ohniskové vzdálenosti  a průměr otvoru objektivu</a:t>
            </a:r>
          </a:p>
          <a:p>
            <a:pPr eaLnBrk="1" hangingPunct="1"/>
            <a:r>
              <a:rPr lang="cs-CZ" sz="1600" dirty="0"/>
              <a:t>Clonové číslo se značí velkým písmenem F nebo jako podíl f/n</a:t>
            </a:r>
          </a:p>
          <a:p>
            <a:pPr eaLnBrk="1" hangingPunct="1"/>
            <a:r>
              <a:rPr lang="cs-CZ" sz="1600" dirty="0"/>
              <a:t>f – ohnisková vzdálenost objektivu,  d – průměr objektivu</a:t>
            </a:r>
          </a:p>
          <a:p>
            <a:pPr eaLnBrk="1" hangingPunct="1"/>
            <a:r>
              <a:rPr lang="cs-CZ" sz="1600" dirty="0"/>
              <a:t>F = f / d</a:t>
            </a:r>
          </a:p>
          <a:p>
            <a:pPr marL="0" indent="0" eaLnBrk="1" hangingPunct="1">
              <a:buNone/>
            </a:pPr>
            <a:endParaRPr lang="cs-CZ" sz="1400" dirty="0"/>
          </a:p>
          <a:p>
            <a:pPr eaLnBrk="1" hangingPunct="1"/>
            <a:endParaRPr lang="cs-CZ" dirty="0"/>
          </a:p>
        </p:txBody>
      </p:sp>
      <p:sp>
        <p:nvSpPr>
          <p:cNvPr id="4" name="Měsíc 3">
            <a:extLst>
              <a:ext uri="{FF2B5EF4-FFF2-40B4-BE49-F238E27FC236}">
                <a16:creationId xmlns:a16="http://schemas.microsoft.com/office/drawing/2014/main" id="{178F2F32-41F6-4D26-B3AC-CF251D370127}"/>
              </a:ext>
            </a:extLst>
          </p:cNvPr>
          <p:cNvSpPr/>
          <p:nvPr/>
        </p:nvSpPr>
        <p:spPr>
          <a:xfrm>
            <a:off x="3710710" y="5010045"/>
            <a:ext cx="354428" cy="706486"/>
          </a:xfrm>
          <a:prstGeom prst="moon">
            <a:avLst>
              <a:gd name="adj" fmla="val 87500"/>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TextovéPole 4">
            <a:extLst>
              <a:ext uri="{FF2B5EF4-FFF2-40B4-BE49-F238E27FC236}">
                <a16:creationId xmlns:a16="http://schemas.microsoft.com/office/drawing/2014/main" id="{26CC04B4-D787-4A04-95BB-94FD6FBD328F}"/>
              </a:ext>
            </a:extLst>
          </p:cNvPr>
          <p:cNvSpPr txBox="1"/>
          <p:nvPr/>
        </p:nvSpPr>
        <p:spPr>
          <a:xfrm>
            <a:off x="3419872" y="5878203"/>
            <a:ext cx="1152128" cy="369332"/>
          </a:xfrm>
          <a:prstGeom prst="rect">
            <a:avLst/>
          </a:prstGeom>
          <a:noFill/>
        </p:spPr>
        <p:txBody>
          <a:bodyPr wrap="square" rtlCol="0">
            <a:spAutoFit/>
          </a:bodyPr>
          <a:lstStyle/>
          <a:p>
            <a:r>
              <a:rPr lang="cs-CZ" dirty="0"/>
              <a:t>objektiv</a:t>
            </a:r>
          </a:p>
        </p:txBody>
      </p:sp>
      <p:cxnSp>
        <p:nvCxnSpPr>
          <p:cNvPr id="6" name="Přímá spojnice 5">
            <a:extLst>
              <a:ext uri="{FF2B5EF4-FFF2-40B4-BE49-F238E27FC236}">
                <a16:creationId xmlns:a16="http://schemas.microsoft.com/office/drawing/2014/main" id="{BED64969-03A5-4ABB-8D5E-B5AD1042BB64}"/>
              </a:ext>
            </a:extLst>
          </p:cNvPr>
          <p:cNvCxnSpPr>
            <a:cxnSpLocks/>
          </p:cNvCxnSpPr>
          <p:nvPr/>
        </p:nvCxnSpPr>
        <p:spPr>
          <a:xfrm>
            <a:off x="7231524" y="4909181"/>
            <a:ext cx="0" cy="90821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Přímá spojnice se šipkou 6">
            <a:extLst>
              <a:ext uri="{FF2B5EF4-FFF2-40B4-BE49-F238E27FC236}">
                <a16:creationId xmlns:a16="http://schemas.microsoft.com/office/drawing/2014/main" id="{B73F2C41-F9E8-48D3-BE83-399D5E228B2A}"/>
              </a:ext>
            </a:extLst>
          </p:cNvPr>
          <p:cNvCxnSpPr>
            <a:cxnSpLocks/>
          </p:cNvCxnSpPr>
          <p:nvPr/>
        </p:nvCxnSpPr>
        <p:spPr>
          <a:xfrm flipV="1">
            <a:off x="1907704" y="5363288"/>
            <a:ext cx="5320174" cy="9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7">
            <a:extLst>
              <a:ext uri="{FF2B5EF4-FFF2-40B4-BE49-F238E27FC236}">
                <a16:creationId xmlns:a16="http://schemas.microsoft.com/office/drawing/2014/main" id="{9DE52423-2867-46EE-A0F8-AFF8F5296D7C}"/>
              </a:ext>
            </a:extLst>
          </p:cNvPr>
          <p:cNvCxnSpPr>
            <a:cxnSpLocks/>
          </p:cNvCxnSpPr>
          <p:nvPr/>
        </p:nvCxnSpPr>
        <p:spPr>
          <a:xfrm>
            <a:off x="1835725" y="5720159"/>
            <a:ext cx="2226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nice se šipkou 8">
            <a:extLst>
              <a:ext uri="{FF2B5EF4-FFF2-40B4-BE49-F238E27FC236}">
                <a16:creationId xmlns:a16="http://schemas.microsoft.com/office/drawing/2014/main" id="{60BAE058-1B28-4E57-BAED-4E93CF5BAC6F}"/>
              </a:ext>
            </a:extLst>
          </p:cNvPr>
          <p:cNvCxnSpPr>
            <a:cxnSpLocks/>
            <a:stCxn id="4" idx="2"/>
          </p:cNvCxnSpPr>
          <p:nvPr/>
        </p:nvCxnSpPr>
        <p:spPr>
          <a:xfrm flipV="1">
            <a:off x="4065138" y="4910268"/>
            <a:ext cx="3162740" cy="806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Přímá spojnice 9">
            <a:extLst>
              <a:ext uri="{FF2B5EF4-FFF2-40B4-BE49-F238E27FC236}">
                <a16:creationId xmlns:a16="http://schemas.microsoft.com/office/drawing/2014/main" id="{1D529A4C-048A-4F68-BDFE-A00664CE6806}"/>
              </a:ext>
            </a:extLst>
          </p:cNvPr>
          <p:cNvCxnSpPr>
            <a:cxnSpLocks/>
          </p:cNvCxnSpPr>
          <p:nvPr/>
        </p:nvCxnSpPr>
        <p:spPr>
          <a:xfrm>
            <a:off x="1830113" y="5010045"/>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BC09C6E6-6EB4-4086-B43C-CE5D32FD8EE2}"/>
              </a:ext>
            </a:extLst>
          </p:cNvPr>
          <p:cNvCxnSpPr>
            <a:cxnSpLocks/>
          </p:cNvCxnSpPr>
          <p:nvPr/>
        </p:nvCxnSpPr>
        <p:spPr>
          <a:xfrm>
            <a:off x="4062361" y="5026878"/>
            <a:ext cx="3164129" cy="77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Přímá spojnice se šipkou 11">
            <a:extLst>
              <a:ext uri="{FF2B5EF4-FFF2-40B4-BE49-F238E27FC236}">
                <a16:creationId xmlns:a16="http://schemas.microsoft.com/office/drawing/2014/main" id="{0579231F-F633-40C3-8B65-AA7BEF3FAC32}"/>
              </a:ext>
            </a:extLst>
          </p:cNvPr>
          <p:cNvCxnSpPr>
            <a:cxnSpLocks/>
          </p:cNvCxnSpPr>
          <p:nvPr/>
        </p:nvCxnSpPr>
        <p:spPr>
          <a:xfrm>
            <a:off x="4062361" y="4909181"/>
            <a:ext cx="137373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3" name="Přímá spojnice 12">
            <a:extLst>
              <a:ext uri="{FF2B5EF4-FFF2-40B4-BE49-F238E27FC236}">
                <a16:creationId xmlns:a16="http://schemas.microsoft.com/office/drawing/2014/main" id="{FB0B1445-40D5-484C-91FE-D55FE6144891}"/>
              </a:ext>
            </a:extLst>
          </p:cNvPr>
          <p:cNvCxnSpPr/>
          <p:nvPr/>
        </p:nvCxnSpPr>
        <p:spPr>
          <a:xfrm>
            <a:off x="5436096" y="4909181"/>
            <a:ext cx="0" cy="4042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ovéPole 13">
            <a:extLst>
              <a:ext uri="{FF2B5EF4-FFF2-40B4-BE49-F238E27FC236}">
                <a16:creationId xmlns:a16="http://schemas.microsoft.com/office/drawing/2014/main" id="{1A9E6897-5068-4FB2-913A-76CE41714C9A}"/>
              </a:ext>
            </a:extLst>
          </p:cNvPr>
          <p:cNvSpPr txBox="1"/>
          <p:nvPr/>
        </p:nvSpPr>
        <p:spPr>
          <a:xfrm>
            <a:off x="3995936" y="4618710"/>
            <a:ext cx="1728187" cy="253916"/>
          </a:xfrm>
          <a:prstGeom prst="rect">
            <a:avLst/>
          </a:prstGeom>
          <a:noFill/>
        </p:spPr>
        <p:txBody>
          <a:bodyPr wrap="square" rtlCol="0">
            <a:spAutoFit/>
          </a:bodyPr>
          <a:lstStyle/>
          <a:p>
            <a:r>
              <a:rPr lang="cs-CZ" sz="1050" dirty="0"/>
              <a:t>Ohnisková vzdálenost </a:t>
            </a:r>
            <a:r>
              <a:rPr lang="cs-CZ" sz="1050" b="1" dirty="0"/>
              <a:t>f</a:t>
            </a:r>
          </a:p>
        </p:txBody>
      </p:sp>
      <p:cxnSp>
        <p:nvCxnSpPr>
          <p:cNvPr id="15" name="Přímá spojnice se šipkou 14">
            <a:extLst>
              <a:ext uri="{FF2B5EF4-FFF2-40B4-BE49-F238E27FC236}">
                <a16:creationId xmlns:a16="http://schemas.microsoft.com/office/drawing/2014/main" id="{5D14E7D5-A60A-4602-8CFA-C2FFBAE349BF}"/>
              </a:ext>
            </a:extLst>
          </p:cNvPr>
          <p:cNvCxnSpPr>
            <a:cxnSpLocks/>
          </p:cNvCxnSpPr>
          <p:nvPr/>
        </p:nvCxnSpPr>
        <p:spPr>
          <a:xfrm>
            <a:off x="3419872" y="5010045"/>
            <a:ext cx="0" cy="70648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ovéPole 15">
            <a:extLst>
              <a:ext uri="{FF2B5EF4-FFF2-40B4-BE49-F238E27FC236}">
                <a16:creationId xmlns:a16="http://schemas.microsoft.com/office/drawing/2014/main" id="{0B8020EA-934F-4A7E-BC04-4992E29083C9}"/>
              </a:ext>
            </a:extLst>
          </p:cNvPr>
          <p:cNvSpPr txBox="1"/>
          <p:nvPr/>
        </p:nvSpPr>
        <p:spPr>
          <a:xfrm rot="-5400000">
            <a:off x="2823473" y="5113443"/>
            <a:ext cx="938882" cy="253916"/>
          </a:xfrm>
          <a:prstGeom prst="rect">
            <a:avLst/>
          </a:prstGeom>
          <a:noFill/>
        </p:spPr>
        <p:txBody>
          <a:bodyPr wrap="square" rtlCol="0">
            <a:spAutoFit/>
          </a:bodyPr>
          <a:lstStyle/>
          <a:p>
            <a:r>
              <a:rPr lang="cs-CZ" sz="1050" dirty="0"/>
              <a:t>Průměr </a:t>
            </a:r>
            <a:r>
              <a:rPr lang="cs-CZ" sz="1050" b="1" dirty="0"/>
              <a:t>D</a:t>
            </a:r>
          </a:p>
        </p:txBody>
      </p:sp>
      <p:sp>
        <p:nvSpPr>
          <p:cNvPr id="17" name="TextovéPole 16">
            <a:extLst>
              <a:ext uri="{FF2B5EF4-FFF2-40B4-BE49-F238E27FC236}">
                <a16:creationId xmlns:a16="http://schemas.microsoft.com/office/drawing/2014/main" id="{F53D6381-8225-4B93-BEF3-C1F64CD8BFAD}"/>
              </a:ext>
            </a:extLst>
          </p:cNvPr>
          <p:cNvSpPr txBox="1"/>
          <p:nvPr/>
        </p:nvSpPr>
        <p:spPr>
          <a:xfrm>
            <a:off x="7211250" y="5164347"/>
            <a:ext cx="1152128" cy="369332"/>
          </a:xfrm>
          <a:prstGeom prst="rect">
            <a:avLst/>
          </a:prstGeom>
          <a:noFill/>
        </p:spPr>
        <p:txBody>
          <a:bodyPr wrap="square" rtlCol="0">
            <a:spAutoFit/>
          </a:bodyPr>
          <a:lstStyle/>
          <a:p>
            <a:r>
              <a:rPr lang="cs-CZ" dirty="0"/>
              <a:t>snímač</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9C55F82-A47F-418F-BF40-4C85F4005D84}"/>
              </a:ext>
            </a:extLst>
          </p:cNvPr>
          <p:cNvSpPr>
            <a:spLocks noGrp="1"/>
          </p:cNvSpPr>
          <p:nvPr>
            <p:ph type="title"/>
          </p:nvPr>
        </p:nvSpPr>
        <p:spPr/>
        <p:txBody>
          <a:bodyPr/>
          <a:lstStyle/>
          <a:p>
            <a:r>
              <a:rPr lang="cs-CZ" dirty="0"/>
              <a:t>Clona, clonové číslo</a:t>
            </a:r>
          </a:p>
        </p:txBody>
      </p:sp>
      <p:sp>
        <p:nvSpPr>
          <p:cNvPr id="3" name="Zástupný obsah 2">
            <a:extLst>
              <a:ext uri="{FF2B5EF4-FFF2-40B4-BE49-F238E27FC236}">
                <a16:creationId xmlns:a16="http://schemas.microsoft.com/office/drawing/2014/main" id="{AE5D0183-DD5C-4AAB-A2B7-F5065ED7ACE9}"/>
              </a:ext>
            </a:extLst>
          </p:cNvPr>
          <p:cNvSpPr>
            <a:spLocks noGrp="1"/>
          </p:cNvSpPr>
          <p:nvPr>
            <p:ph idx="1"/>
          </p:nvPr>
        </p:nvSpPr>
        <p:spPr/>
        <p:txBody>
          <a:bodyPr/>
          <a:lstStyle/>
          <a:p>
            <a:pPr eaLnBrk="1" hangingPunct="1"/>
            <a:r>
              <a:rPr lang="cs-CZ" sz="1800" dirty="0"/>
              <a:t>Čím je clonové číslo </a:t>
            </a:r>
            <a:r>
              <a:rPr lang="cs-CZ" sz="1800" b="1" dirty="0"/>
              <a:t>nižší</a:t>
            </a:r>
            <a:r>
              <a:rPr lang="cs-CZ" sz="1800" dirty="0"/>
              <a:t>, tím je </a:t>
            </a:r>
            <a:r>
              <a:rPr lang="cs-CZ" sz="1800" b="1" dirty="0"/>
              <a:t>objektiv světelnější</a:t>
            </a:r>
          </a:p>
          <a:p>
            <a:pPr eaLnBrk="1" hangingPunct="1"/>
            <a:r>
              <a:rPr lang="cs-CZ" sz="1800" dirty="0"/>
              <a:t>Důležité je clonové číslo objektivu bez clony – to udává </a:t>
            </a:r>
            <a:r>
              <a:rPr lang="cs-CZ" sz="1800" b="1" dirty="0"/>
              <a:t>světelnost objektivu</a:t>
            </a:r>
          </a:p>
          <a:p>
            <a:pPr eaLnBrk="1" hangingPunct="1"/>
            <a:r>
              <a:rPr lang="cs-CZ" sz="1800" dirty="0"/>
              <a:t>Zvýšit clonové číslo pak lze jednoduše zacloněním objektivu, ale naopak to nejde (to by se musel zvětšit průměr skel objektivu)</a:t>
            </a:r>
          </a:p>
          <a:p>
            <a:pPr eaLnBrk="1" hangingPunct="1"/>
            <a:r>
              <a:rPr lang="cs-CZ" sz="1800" b="1" dirty="0"/>
              <a:t>Dvojnásobné clonové číslo</a:t>
            </a:r>
            <a:r>
              <a:rPr lang="cs-CZ" sz="1800" dirty="0"/>
              <a:t>, znamená </a:t>
            </a:r>
            <a:r>
              <a:rPr lang="cs-CZ" sz="1800" b="1" dirty="0"/>
              <a:t>poloviční efektivní průměr </a:t>
            </a:r>
            <a:r>
              <a:rPr lang="cs-CZ" sz="1800" dirty="0"/>
              <a:t>objektivu, což znamená </a:t>
            </a:r>
            <a:r>
              <a:rPr lang="cs-CZ" sz="1800" b="1" dirty="0"/>
              <a:t>čtyřikrát menší plochu </a:t>
            </a:r>
            <a:r>
              <a:rPr lang="cs-CZ" sz="1800" dirty="0"/>
              <a:t>zachycující světlo (plocha je na průměru závislá </a:t>
            </a:r>
            <a:r>
              <a:rPr lang="cs-CZ" sz="1800" b="1" dirty="0"/>
              <a:t>kvadraticky</a:t>
            </a:r>
            <a:r>
              <a:rPr lang="cs-CZ" sz="1800" dirty="0"/>
              <a:t>)</a:t>
            </a:r>
          </a:p>
          <a:p>
            <a:pPr eaLnBrk="1" hangingPunct="1"/>
            <a:r>
              <a:rPr lang="cs-CZ" sz="1800" b="1" dirty="0"/>
              <a:t>Dvojnásobné clonové číslo </a:t>
            </a:r>
            <a:r>
              <a:rPr lang="cs-CZ" sz="1800" dirty="0"/>
              <a:t>znamená </a:t>
            </a:r>
            <a:r>
              <a:rPr lang="cs-CZ" sz="1800" b="1" dirty="0"/>
              <a:t>čtyřikrát méně zachyceného světla </a:t>
            </a:r>
            <a:r>
              <a:rPr lang="cs-CZ" sz="1800" dirty="0"/>
              <a:t>a pro expozici stejné fotografie pak bude nutný čtyřikrát delší čas, aby snímač zachytil stejné množství fotonů</a:t>
            </a:r>
          </a:p>
          <a:p>
            <a:pPr eaLnBrk="1" hangingPunct="1"/>
            <a:r>
              <a:rPr lang="cs-CZ" sz="1800" dirty="0"/>
              <a:t>U fotoaparátů s velkým snímačem se vzrůstajícím zacloněním roste </a:t>
            </a:r>
            <a:r>
              <a:rPr lang="cs-CZ" sz="1800" b="1" dirty="0"/>
              <a:t>hloubka ostrosti </a:t>
            </a:r>
            <a:r>
              <a:rPr lang="cs-CZ" sz="1800" dirty="0"/>
              <a:t>(oblast před i za zaostřeným místem, v níž se budou předměty stále jevit jako ostré), u kompaktních fotoaparátů bohužel vlivem difrakce při vysoké clonovém číslu ostrost celkově klesá (viz předchozí stránky dříve)</a:t>
            </a:r>
          </a:p>
          <a:p>
            <a:endParaRPr lang="cs-CZ" sz="1800" dirty="0"/>
          </a:p>
        </p:txBody>
      </p:sp>
    </p:spTree>
    <p:extLst>
      <p:ext uri="{BB962C8B-B14F-4D97-AF65-F5344CB8AC3E}">
        <p14:creationId xmlns:p14="http://schemas.microsoft.com/office/powerpoint/2010/main" val="197775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cs-CZ"/>
              <a:t>CCD</a:t>
            </a:r>
          </a:p>
        </p:txBody>
      </p:sp>
      <p:pic>
        <p:nvPicPr>
          <p:cNvPr id="20482" name="Picture 4" descr="CCDshift2"/>
          <p:cNvPicPr>
            <a:picLocks noChangeAspect="1" noChangeArrowheads="1"/>
          </p:cNvPicPr>
          <p:nvPr/>
        </p:nvPicPr>
        <p:blipFill>
          <a:blip r:embed="rId2"/>
          <a:srcRect/>
          <a:stretch>
            <a:fillRect/>
          </a:stretch>
        </p:blipFill>
        <p:spPr bwMode="auto">
          <a:xfrm>
            <a:off x="1331913" y="4797425"/>
            <a:ext cx="7024687" cy="1409700"/>
          </a:xfrm>
          <a:prstGeom prst="rect">
            <a:avLst/>
          </a:prstGeom>
          <a:noFill/>
          <a:ln w="9525">
            <a:noFill/>
            <a:miter lim="800000"/>
            <a:headEnd/>
            <a:tailEnd/>
          </a:ln>
        </p:spPr>
      </p:pic>
      <p:sp>
        <p:nvSpPr>
          <p:cNvPr id="20483" name="Text Box 5"/>
          <p:cNvSpPr txBox="1">
            <a:spLocks noChangeArrowheads="1"/>
          </p:cNvSpPr>
          <p:nvPr/>
        </p:nvSpPr>
        <p:spPr bwMode="auto">
          <a:xfrm>
            <a:off x="1547813" y="2852738"/>
            <a:ext cx="5472112" cy="915987"/>
          </a:xfrm>
          <a:prstGeom prst="rect">
            <a:avLst/>
          </a:prstGeom>
          <a:solidFill>
            <a:srgbClr val="FFFF99"/>
          </a:solidFill>
          <a:ln w="9525">
            <a:noFill/>
            <a:miter lim="800000"/>
            <a:headEnd/>
            <a:tailEnd/>
          </a:ln>
        </p:spPr>
        <p:txBody>
          <a:bodyPr>
            <a:spAutoFit/>
          </a:bodyPr>
          <a:lstStyle/>
          <a:p>
            <a:pPr>
              <a:spcBef>
                <a:spcPct val="50000"/>
              </a:spcBef>
            </a:pPr>
            <a:r>
              <a:rPr lang="cs-CZ" dirty="0"/>
              <a:t>V další fázi se postupně se zvyšuje napětí na elektrodách č.3 a náboj se přesouvá přes hranice pixelu do sousední buňky</a:t>
            </a:r>
          </a:p>
        </p:txBody>
      </p:sp>
      <p:sp>
        <p:nvSpPr>
          <p:cNvPr id="20484" name="Line 6"/>
          <p:cNvSpPr>
            <a:spLocks noChangeShapeType="1"/>
          </p:cNvSpPr>
          <p:nvPr/>
        </p:nvSpPr>
        <p:spPr bwMode="auto">
          <a:xfrm>
            <a:off x="3563938" y="4797425"/>
            <a:ext cx="0" cy="1368425"/>
          </a:xfrm>
          <a:prstGeom prst="line">
            <a:avLst/>
          </a:prstGeom>
          <a:noFill/>
          <a:ln w="9525">
            <a:solidFill>
              <a:schemeClr val="tx1"/>
            </a:solidFill>
            <a:round/>
            <a:headEnd/>
            <a:tailEnd/>
          </a:ln>
        </p:spPr>
        <p:txBody>
          <a:bodyPr/>
          <a:lstStyle/>
          <a:p>
            <a:endParaRPr lang="cs-CZ"/>
          </a:p>
        </p:txBody>
      </p:sp>
      <p:sp>
        <p:nvSpPr>
          <p:cNvPr id="20485" name="Line 7"/>
          <p:cNvSpPr>
            <a:spLocks noChangeShapeType="1"/>
          </p:cNvSpPr>
          <p:nvPr/>
        </p:nvSpPr>
        <p:spPr bwMode="auto">
          <a:xfrm>
            <a:off x="5724525" y="4724400"/>
            <a:ext cx="0" cy="1441450"/>
          </a:xfrm>
          <a:prstGeom prst="line">
            <a:avLst/>
          </a:prstGeom>
          <a:noFill/>
          <a:ln w="9525">
            <a:solidFill>
              <a:schemeClr val="tx1"/>
            </a:solidFill>
            <a:round/>
            <a:headEnd/>
            <a:tailEnd/>
          </a:ln>
        </p:spPr>
        <p:txBody>
          <a:bodyPr/>
          <a:lstStyle/>
          <a:p>
            <a:endParaRPr lang="cs-CZ"/>
          </a:p>
        </p:txBody>
      </p:sp>
      <p:sp>
        <p:nvSpPr>
          <p:cNvPr id="20486" name="Line 8"/>
          <p:cNvSpPr>
            <a:spLocks noChangeShapeType="1"/>
          </p:cNvSpPr>
          <p:nvPr/>
        </p:nvSpPr>
        <p:spPr bwMode="auto">
          <a:xfrm>
            <a:off x="2987675" y="3429000"/>
            <a:ext cx="936625" cy="1439863"/>
          </a:xfrm>
          <a:prstGeom prst="line">
            <a:avLst/>
          </a:prstGeom>
          <a:noFill/>
          <a:ln w="9525">
            <a:solidFill>
              <a:schemeClr val="tx1"/>
            </a:solidFill>
            <a:round/>
            <a:headEnd/>
            <a:tailEnd type="triangle" w="med" len="med"/>
          </a:ln>
        </p:spPr>
        <p:txBody>
          <a:bodyPr/>
          <a:lstStyle/>
          <a:p>
            <a:endParaRPr lang="cs-CZ"/>
          </a:p>
        </p:txBody>
      </p:sp>
      <p:sp>
        <p:nvSpPr>
          <p:cNvPr id="20487" name="Line 9"/>
          <p:cNvSpPr>
            <a:spLocks noChangeShapeType="1"/>
          </p:cNvSpPr>
          <p:nvPr/>
        </p:nvSpPr>
        <p:spPr bwMode="auto">
          <a:xfrm>
            <a:off x="2987675" y="3429000"/>
            <a:ext cx="3024188" cy="1368425"/>
          </a:xfrm>
          <a:prstGeom prst="line">
            <a:avLst/>
          </a:prstGeom>
          <a:noFill/>
          <a:ln w="9525">
            <a:solidFill>
              <a:schemeClr val="tx1"/>
            </a:solidFill>
            <a:round/>
            <a:headEnd/>
            <a:tailEnd type="triangle" w="med" len="med"/>
          </a:ln>
        </p:spPr>
        <p:txBody>
          <a:bodyPr/>
          <a:lstStyle/>
          <a:p>
            <a:endParaRPr lang="cs-CZ"/>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4E14A9E-64D1-467B-8B41-46AE1CEC1065}"/>
              </a:ext>
            </a:extLst>
          </p:cNvPr>
          <p:cNvSpPr>
            <a:spLocks noGrp="1"/>
          </p:cNvSpPr>
          <p:nvPr>
            <p:ph type="title"/>
          </p:nvPr>
        </p:nvSpPr>
        <p:spPr/>
        <p:txBody>
          <a:bodyPr/>
          <a:lstStyle/>
          <a:p>
            <a:r>
              <a:rPr lang="cs-CZ" dirty="0"/>
              <a:t>Clona, clonové číslo</a:t>
            </a:r>
          </a:p>
        </p:txBody>
      </p:sp>
      <p:pic>
        <p:nvPicPr>
          <p:cNvPr id="5" name="Zástupný obsah 4">
            <a:extLst>
              <a:ext uri="{FF2B5EF4-FFF2-40B4-BE49-F238E27FC236}">
                <a16:creationId xmlns:a16="http://schemas.microsoft.com/office/drawing/2014/main" id="{2A724E63-89A5-41B1-A6CE-06450879E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896361"/>
            <a:ext cx="5715000" cy="3810000"/>
          </a:xfrm>
        </p:spPr>
      </p:pic>
      <p:cxnSp>
        <p:nvCxnSpPr>
          <p:cNvPr id="7" name="Přímá spojnice se šipkou 6">
            <a:extLst>
              <a:ext uri="{FF2B5EF4-FFF2-40B4-BE49-F238E27FC236}">
                <a16:creationId xmlns:a16="http://schemas.microsoft.com/office/drawing/2014/main" id="{D004996E-F677-48BB-9F45-FF3F403F9754}"/>
              </a:ext>
            </a:extLst>
          </p:cNvPr>
          <p:cNvCxnSpPr>
            <a:cxnSpLocks/>
          </p:cNvCxnSpPr>
          <p:nvPr/>
        </p:nvCxnSpPr>
        <p:spPr>
          <a:xfrm>
            <a:off x="1979712" y="4149080"/>
            <a:ext cx="756000" cy="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Přímá spojnice se šipkou 9">
            <a:extLst>
              <a:ext uri="{FF2B5EF4-FFF2-40B4-BE49-F238E27FC236}">
                <a16:creationId xmlns:a16="http://schemas.microsoft.com/office/drawing/2014/main" id="{85CC324F-9566-478E-9BF6-0973EC3FAB0D}"/>
              </a:ext>
            </a:extLst>
          </p:cNvPr>
          <p:cNvCxnSpPr>
            <a:cxnSpLocks/>
          </p:cNvCxnSpPr>
          <p:nvPr/>
        </p:nvCxnSpPr>
        <p:spPr>
          <a:xfrm flipV="1">
            <a:off x="4788024" y="4149080"/>
            <a:ext cx="468000" cy="380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TextovéPole 12">
            <a:extLst>
              <a:ext uri="{FF2B5EF4-FFF2-40B4-BE49-F238E27FC236}">
                <a16:creationId xmlns:a16="http://schemas.microsoft.com/office/drawing/2014/main" id="{9EA8AE04-EF8A-40E6-9379-C6CE47A74D7B}"/>
              </a:ext>
            </a:extLst>
          </p:cNvPr>
          <p:cNvSpPr txBox="1"/>
          <p:nvPr/>
        </p:nvSpPr>
        <p:spPr>
          <a:xfrm>
            <a:off x="1979712" y="1839360"/>
            <a:ext cx="4464496" cy="830997"/>
          </a:xfrm>
          <a:prstGeom prst="rect">
            <a:avLst/>
          </a:prstGeom>
          <a:noFill/>
        </p:spPr>
        <p:txBody>
          <a:bodyPr wrap="square" rtlCol="0">
            <a:spAutoFit/>
          </a:bodyPr>
          <a:lstStyle/>
          <a:p>
            <a:r>
              <a:rPr lang="cs-CZ" sz="1600" dirty="0"/>
              <a:t>S nastavením clony f/4 je průměr objektivu D2, kterým může procházet světlo </a:t>
            </a:r>
            <a:r>
              <a:rPr lang="cs-CZ" sz="1600" b="1" dirty="0"/>
              <a:t>poloviční</a:t>
            </a:r>
            <a:r>
              <a:rPr lang="cs-CZ" sz="1600" dirty="0"/>
              <a:t>, oproti průměru D1 při nastavení clony f/2</a:t>
            </a:r>
          </a:p>
        </p:txBody>
      </p:sp>
      <p:sp>
        <p:nvSpPr>
          <p:cNvPr id="14" name="TextovéPole 13">
            <a:extLst>
              <a:ext uri="{FF2B5EF4-FFF2-40B4-BE49-F238E27FC236}">
                <a16:creationId xmlns:a16="http://schemas.microsoft.com/office/drawing/2014/main" id="{E8394453-5DF5-45FA-807B-8DFC06D95EC2}"/>
              </a:ext>
            </a:extLst>
          </p:cNvPr>
          <p:cNvSpPr txBox="1"/>
          <p:nvPr/>
        </p:nvSpPr>
        <p:spPr>
          <a:xfrm>
            <a:off x="2195736" y="3933056"/>
            <a:ext cx="539976" cy="276999"/>
          </a:xfrm>
          <a:prstGeom prst="rect">
            <a:avLst/>
          </a:prstGeom>
          <a:noFill/>
        </p:spPr>
        <p:txBody>
          <a:bodyPr wrap="square" rtlCol="0">
            <a:spAutoFit/>
          </a:bodyPr>
          <a:lstStyle/>
          <a:p>
            <a:r>
              <a:rPr lang="cs-CZ" sz="1200" dirty="0"/>
              <a:t>D1</a:t>
            </a:r>
          </a:p>
        </p:txBody>
      </p:sp>
      <p:sp>
        <p:nvSpPr>
          <p:cNvPr id="15" name="TextovéPole 14">
            <a:extLst>
              <a:ext uri="{FF2B5EF4-FFF2-40B4-BE49-F238E27FC236}">
                <a16:creationId xmlns:a16="http://schemas.microsoft.com/office/drawing/2014/main" id="{31936910-B530-44EF-AA41-D42913BF0489}"/>
              </a:ext>
            </a:extLst>
          </p:cNvPr>
          <p:cNvSpPr txBox="1"/>
          <p:nvPr/>
        </p:nvSpPr>
        <p:spPr>
          <a:xfrm>
            <a:off x="4824112" y="3934261"/>
            <a:ext cx="539976" cy="276999"/>
          </a:xfrm>
          <a:prstGeom prst="rect">
            <a:avLst/>
          </a:prstGeom>
          <a:noFill/>
        </p:spPr>
        <p:txBody>
          <a:bodyPr wrap="square" rtlCol="0">
            <a:spAutoFit/>
          </a:bodyPr>
          <a:lstStyle/>
          <a:p>
            <a:r>
              <a:rPr lang="cs-CZ" sz="1200" dirty="0"/>
              <a:t>D2</a:t>
            </a:r>
          </a:p>
        </p:txBody>
      </p:sp>
    </p:spTree>
    <p:extLst>
      <p:ext uri="{BB962C8B-B14F-4D97-AF65-F5344CB8AC3E}">
        <p14:creationId xmlns:p14="http://schemas.microsoft.com/office/powerpoint/2010/main" val="1585826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4E14A9E-64D1-467B-8B41-46AE1CEC1065}"/>
              </a:ext>
            </a:extLst>
          </p:cNvPr>
          <p:cNvSpPr>
            <a:spLocks noGrp="1"/>
          </p:cNvSpPr>
          <p:nvPr>
            <p:ph type="title"/>
          </p:nvPr>
        </p:nvSpPr>
        <p:spPr/>
        <p:txBody>
          <a:bodyPr/>
          <a:lstStyle/>
          <a:p>
            <a:r>
              <a:rPr lang="cs-CZ" dirty="0"/>
              <a:t>Clona, clonové číslo</a:t>
            </a:r>
          </a:p>
        </p:txBody>
      </p:sp>
      <p:pic>
        <p:nvPicPr>
          <p:cNvPr id="5" name="Zástupný obsah 4">
            <a:extLst>
              <a:ext uri="{FF2B5EF4-FFF2-40B4-BE49-F238E27FC236}">
                <a16:creationId xmlns:a16="http://schemas.microsoft.com/office/drawing/2014/main" id="{2A724E63-89A5-41B1-A6CE-06450879E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896361"/>
            <a:ext cx="5715000" cy="3810000"/>
          </a:xfrm>
        </p:spPr>
      </p:pic>
      <p:cxnSp>
        <p:nvCxnSpPr>
          <p:cNvPr id="7" name="Přímá spojnice se šipkou 6">
            <a:extLst>
              <a:ext uri="{FF2B5EF4-FFF2-40B4-BE49-F238E27FC236}">
                <a16:creationId xmlns:a16="http://schemas.microsoft.com/office/drawing/2014/main" id="{D004996E-F677-48BB-9F45-FF3F403F9754}"/>
              </a:ext>
            </a:extLst>
          </p:cNvPr>
          <p:cNvCxnSpPr>
            <a:cxnSpLocks/>
          </p:cNvCxnSpPr>
          <p:nvPr/>
        </p:nvCxnSpPr>
        <p:spPr>
          <a:xfrm>
            <a:off x="1979712" y="4149080"/>
            <a:ext cx="756000" cy="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Přímá spojnice se šipkou 9">
            <a:extLst>
              <a:ext uri="{FF2B5EF4-FFF2-40B4-BE49-F238E27FC236}">
                <a16:creationId xmlns:a16="http://schemas.microsoft.com/office/drawing/2014/main" id="{85CC324F-9566-478E-9BF6-0973EC3FAB0D}"/>
              </a:ext>
            </a:extLst>
          </p:cNvPr>
          <p:cNvCxnSpPr>
            <a:cxnSpLocks/>
          </p:cNvCxnSpPr>
          <p:nvPr/>
        </p:nvCxnSpPr>
        <p:spPr>
          <a:xfrm flipV="1">
            <a:off x="4788024" y="4149080"/>
            <a:ext cx="468000" cy="380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TextovéPole 12">
            <a:extLst>
              <a:ext uri="{FF2B5EF4-FFF2-40B4-BE49-F238E27FC236}">
                <a16:creationId xmlns:a16="http://schemas.microsoft.com/office/drawing/2014/main" id="{9EA8AE04-EF8A-40E6-9379-C6CE47A74D7B}"/>
              </a:ext>
            </a:extLst>
          </p:cNvPr>
          <p:cNvSpPr txBox="1"/>
          <p:nvPr/>
        </p:nvSpPr>
        <p:spPr>
          <a:xfrm>
            <a:off x="1979712" y="1839360"/>
            <a:ext cx="4464496" cy="830997"/>
          </a:xfrm>
          <a:prstGeom prst="rect">
            <a:avLst/>
          </a:prstGeom>
          <a:noFill/>
        </p:spPr>
        <p:txBody>
          <a:bodyPr wrap="square" rtlCol="0">
            <a:spAutoFit/>
          </a:bodyPr>
          <a:lstStyle/>
          <a:p>
            <a:r>
              <a:rPr lang="cs-CZ" sz="1600" dirty="0"/>
              <a:t>S nastavením clony f/4 je plocha kterou může procházet světlo čtyřikrát menší, oproti ploše objektivu při nastavení clony f/2</a:t>
            </a:r>
          </a:p>
        </p:txBody>
      </p:sp>
      <p:sp>
        <p:nvSpPr>
          <p:cNvPr id="14" name="TextovéPole 13">
            <a:extLst>
              <a:ext uri="{FF2B5EF4-FFF2-40B4-BE49-F238E27FC236}">
                <a16:creationId xmlns:a16="http://schemas.microsoft.com/office/drawing/2014/main" id="{E8394453-5DF5-45FA-807B-8DFC06D95EC2}"/>
              </a:ext>
            </a:extLst>
          </p:cNvPr>
          <p:cNvSpPr txBox="1"/>
          <p:nvPr/>
        </p:nvSpPr>
        <p:spPr>
          <a:xfrm>
            <a:off x="2195736" y="3933056"/>
            <a:ext cx="539976" cy="276999"/>
          </a:xfrm>
          <a:prstGeom prst="rect">
            <a:avLst/>
          </a:prstGeom>
          <a:noFill/>
        </p:spPr>
        <p:txBody>
          <a:bodyPr wrap="square" rtlCol="0">
            <a:spAutoFit/>
          </a:bodyPr>
          <a:lstStyle/>
          <a:p>
            <a:r>
              <a:rPr lang="cs-CZ" sz="1200" dirty="0"/>
              <a:t>D1</a:t>
            </a:r>
          </a:p>
        </p:txBody>
      </p:sp>
      <p:sp>
        <p:nvSpPr>
          <p:cNvPr id="15" name="TextovéPole 14">
            <a:extLst>
              <a:ext uri="{FF2B5EF4-FFF2-40B4-BE49-F238E27FC236}">
                <a16:creationId xmlns:a16="http://schemas.microsoft.com/office/drawing/2014/main" id="{31936910-B530-44EF-AA41-D42913BF0489}"/>
              </a:ext>
            </a:extLst>
          </p:cNvPr>
          <p:cNvSpPr txBox="1"/>
          <p:nvPr/>
        </p:nvSpPr>
        <p:spPr>
          <a:xfrm>
            <a:off x="4824112" y="3934261"/>
            <a:ext cx="539976" cy="276999"/>
          </a:xfrm>
          <a:prstGeom prst="rect">
            <a:avLst/>
          </a:prstGeom>
          <a:noFill/>
        </p:spPr>
        <p:txBody>
          <a:bodyPr wrap="square" rtlCol="0">
            <a:spAutoFit/>
          </a:bodyPr>
          <a:lstStyle/>
          <a:p>
            <a:r>
              <a:rPr lang="cs-CZ" sz="1200" dirty="0"/>
              <a:t>D2</a:t>
            </a:r>
          </a:p>
        </p:txBody>
      </p:sp>
    </p:spTree>
    <p:extLst>
      <p:ext uri="{BB962C8B-B14F-4D97-AF65-F5344CB8AC3E}">
        <p14:creationId xmlns:p14="http://schemas.microsoft.com/office/powerpoint/2010/main" val="1564805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4E14A9E-64D1-467B-8B41-46AE1CEC1065}"/>
              </a:ext>
            </a:extLst>
          </p:cNvPr>
          <p:cNvSpPr>
            <a:spLocks noGrp="1"/>
          </p:cNvSpPr>
          <p:nvPr>
            <p:ph type="title"/>
          </p:nvPr>
        </p:nvSpPr>
        <p:spPr/>
        <p:txBody>
          <a:bodyPr/>
          <a:lstStyle/>
          <a:p>
            <a:r>
              <a:rPr lang="cs-CZ" dirty="0"/>
              <a:t>Clona, clonové číslo</a:t>
            </a:r>
          </a:p>
        </p:txBody>
      </p:sp>
      <p:pic>
        <p:nvPicPr>
          <p:cNvPr id="5" name="Zástupný obsah 4">
            <a:extLst>
              <a:ext uri="{FF2B5EF4-FFF2-40B4-BE49-F238E27FC236}">
                <a16:creationId xmlns:a16="http://schemas.microsoft.com/office/drawing/2014/main" id="{2A724E63-89A5-41B1-A6CE-06450879E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896361"/>
            <a:ext cx="5715000" cy="3810000"/>
          </a:xfrm>
        </p:spPr>
      </p:pic>
      <p:cxnSp>
        <p:nvCxnSpPr>
          <p:cNvPr id="7" name="Přímá spojnice se šipkou 6">
            <a:extLst>
              <a:ext uri="{FF2B5EF4-FFF2-40B4-BE49-F238E27FC236}">
                <a16:creationId xmlns:a16="http://schemas.microsoft.com/office/drawing/2014/main" id="{D004996E-F677-48BB-9F45-FF3F403F9754}"/>
              </a:ext>
            </a:extLst>
          </p:cNvPr>
          <p:cNvCxnSpPr>
            <a:cxnSpLocks/>
          </p:cNvCxnSpPr>
          <p:nvPr/>
        </p:nvCxnSpPr>
        <p:spPr>
          <a:xfrm>
            <a:off x="621952" y="4151610"/>
            <a:ext cx="853704" cy="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Přímá spojnice se šipkou 9">
            <a:extLst>
              <a:ext uri="{FF2B5EF4-FFF2-40B4-BE49-F238E27FC236}">
                <a16:creationId xmlns:a16="http://schemas.microsoft.com/office/drawing/2014/main" id="{85CC324F-9566-478E-9BF6-0973EC3FAB0D}"/>
              </a:ext>
            </a:extLst>
          </p:cNvPr>
          <p:cNvCxnSpPr>
            <a:cxnSpLocks/>
          </p:cNvCxnSpPr>
          <p:nvPr/>
        </p:nvCxnSpPr>
        <p:spPr>
          <a:xfrm flipV="1">
            <a:off x="3394176" y="4149080"/>
            <a:ext cx="601760" cy="1268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TextovéPole 12">
            <a:extLst>
              <a:ext uri="{FF2B5EF4-FFF2-40B4-BE49-F238E27FC236}">
                <a16:creationId xmlns:a16="http://schemas.microsoft.com/office/drawing/2014/main" id="{9EA8AE04-EF8A-40E6-9379-C6CE47A74D7B}"/>
              </a:ext>
            </a:extLst>
          </p:cNvPr>
          <p:cNvSpPr txBox="1"/>
          <p:nvPr/>
        </p:nvSpPr>
        <p:spPr>
          <a:xfrm>
            <a:off x="490240" y="1417638"/>
            <a:ext cx="5521920" cy="1569660"/>
          </a:xfrm>
          <a:prstGeom prst="rect">
            <a:avLst/>
          </a:prstGeom>
          <a:noFill/>
        </p:spPr>
        <p:txBody>
          <a:bodyPr wrap="square" rtlCol="0">
            <a:spAutoFit/>
          </a:bodyPr>
          <a:lstStyle/>
          <a:p>
            <a:r>
              <a:rPr lang="cs-CZ" sz="1600" dirty="0"/>
              <a:t>Totéž platí pro clony 1.4 a 2.8</a:t>
            </a:r>
          </a:p>
          <a:p>
            <a:r>
              <a:rPr lang="cs-CZ" sz="1600" dirty="0"/>
              <a:t>Objektiv se clonou 2.8 má ve srovnání se clonou 1.4 </a:t>
            </a:r>
            <a:r>
              <a:rPr lang="cs-CZ" sz="1600" b="1" dirty="0"/>
              <a:t>poloviční efektivní průměr </a:t>
            </a:r>
            <a:r>
              <a:rPr lang="cs-CZ" sz="1600" dirty="0"/>
              <a:t>a tím pádem </a:t>
            </a:r>
            <a:r>
              <a:rPr lang="cs-CZ" sz="1600" b="1" dirty="0"/>
              <a:t>čtyřikrát menší plochu</a:t>
            </a:r>
            <a:r>
              <a:rPr lang="cs-CZ" sz="1600" dirty="0"/>
              <a:t>, kterou může procházet světlo. Objektiv se clonou 2.8 zachytí </a:t>
            </a:r>
            <a:r>
              <a:rPr lang="cs-CZ" sz="1600" b="1" dirty="0"/>
              <a:t>čtyřikrát méně světla</a:t>
            </a:r>
            <a:r>
              <a:rPr lang="cs-CZ" sz="1600" dirty="0"/>
              <a:t>, než se clonou 1.4</a:t>
            </a:r>
          </a:p>
          <a:p>
            <a:endParaRPr lang="cs-CZ" sz="1600" dirty="0"/>
          </a:p>
        </p:txBody>
      </p:sp>
      <p:sp>
        <p:nvSpPr>
          <p:cNvPr id="14" name="TextovéPole 13">
            <a:extLst>
              <a:ext uri="{FF2B5EF4-FFF2-40B4-BE49-F238E27FC236}">
                <a16:creationId xmlns:a16="http://schemas.microsoft.com/office/drawing/2014/main" id="{E8394453-5DF5-45FA-807B-8DFC06D95EC2}"/>
              </a:ext>
            </a:extLst>
          </p:cNvPr>
          <p:cNvSpPr txBox="1"/>
          <p:nvPr/>
        </p:nvSpPr>
        <p:spPr>
          <a:xfrm>
            <a:off x="837976" y="3875692"/>
            <a:ext cx="539976" cy="276999"/>
          </a:xfrm>
          <a:prstGeom prst="rect">
            <a:avLst/>
          </a:prstGeom>
          <a:noFill/>
        </p:spPr>
        <p:txBody>
          <a:bodyPr wrap="square" rtlCol="0">
            <a:spAutoFit/>
          </a:bodyPr>
          <a:lstStyle/>
          <a:p>
            <a:r>
              <a:rPr lang="cs-CZ" sz="1200" dirty="0"/>
              <a:t>D1</a:t>
            </a:r>
          </a:p>
        </p:txBody>
      </p:sp>
      <p:sp>
        <p:nvSpPr>
          <p:cNvPr id="15" name="TextovéPole 14">
            <a:extLst>
              <a:ext uri="{FF2B5EF4-FFF2-40B4-BE49-F238E27FC236}">
                <a16:creationId xmlns:a16="http://schemas.microsoft.com/office/drawing/2014/main" id="{31936910-B530-44EF-AA41-D42913BF0489}"/>
              </a:ext>
            </a:extLst>
          </p:cNvPr>
          <p:cNvSpPr txBox="1"/>
          <p:nvPr/>
        </p:nvSpPr>
        <p:spPr>
          <a:xfrm>
            <a:off x="3491880" y="3933056"/>
            <a:ext cx="539976" cy="276999"/>
          </a:xfrm>
          <a:prstGeom prst="rect">
            <a:avLst/>
          </a:prstGeom>
          <a:noFill/>
        </p:spPr>
        <p:txBody>
          <a:bodyPr wrap="square" rtlCol="0">
            <a:spAutoFit/>
          </a:bodyPr>
          <a:lstStyle/>
          <a:p>
            <a:r>
              <a:rPr lang="cs-CZ" sz="1200" dirty="0"/>
              <a:t>D2</a:t>
            </a:r>
          </a:p>
        </p:txBody>
      </p:sp>
    </p:spTree>
    <p:extLst>
      <p:ext uri="{BB962C8B-B14F-4D97-AF65-F5344CB8AC3E}">
        <p14:creationId xmlns:p14="http://schemas.microsoft.com/office/powerpoint/2010/main" val="32300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2A724E63-89A5-41B1-A6CE-06450879E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896361"/>
            <a:ext cx="5715000" cy="3810000"/>
          </a:xfrm>
        </p:spPr>
      </p:pic>
      <p:sp>
        <p:nvSpPr>
          <p:cNvPr id="15" name="TextovéPole 14">
            <a:extLst>
              <a:ext uri="{FF2B5EF4-FFF2-40B4-BE49-F238E27FC236}">
                <a16:creationId xmlns:a16="http://schemas.microsoft.com/office/drawing/2014/main" id="{31936910-B530-44EF-AA41-D42913BF0489}"/>
              </a:ext>
            </a:extLst>
          </p:cNvPr>
          <p:cNvSpPr txBox="1"/>
          <p:nvPr/>
        </p:nvSpPr>
        <p:spPr>
          <a:xfrm>
            <a:off x="2232000" y="5712066"/>
            <a:ext cx="539976" cy="261610"/>
          </a:xfrm>
          <a:prstGeom prst="rect">
            <a:avLst/>
          </a:prstGeom>
          <a:noFill/>
        </p:spPr>
        <p:txBody>
          <a:bodyPr wrap="square" rtlCol="0">
            <a:spAutoFit/>
          </a:bodyPr>
          <a:lstStyle/>
          <a:p>
            <a:r>
              <a:rPr lang="cs-CZ" sz="1100" dirty="0">
                <a:solidFill>
                  <a:srgbClr val="FF0000"/>
                </a:solidFill>
              </a:rPr>
              <a:t>D2</a:t>
            </a:r>
          </a:p>
        </p:txBody>
      </p:sp>
      <p:sp>
        <p:nvSpPr>
          <p:cNvPr id="2" name="Nadpis 1">
            <a:extLst>
              <a:ext uri="{FF2B5EF4-FFF2-40B4-BE49-F238E27FC236}">
                <a16:creationId xmlns:a16="http://schemas.microsoft.com/office/drawing/2014/main" id="{34E14A9E-64D1-467B-8B41-46AE1CEC1065}"/>
              </a:ext>
            </a:extLst>
          </p:cNvPr>
          <p:cNvSpPr>
            <a:spLocks noGrp="1"/>
          </p:cNvSpPr>
          <p:nvPr>
            <p:ph type="title"/>
          </p:nvPr>
        </p:nvSpPr>
        <p:spPr/>
        <p:txBody>
          <a:bodyPr/>
          <a:lstStyle/>
          <a:p>
            <a:r>
              <a:rPr lang="cs-CZ" dirty="0"/>
              <a:t>Clona, clonové číslo</a:t>
            </a:r>
          </a:p>
        </p:txBody>
      </p:sp>
      <p:cxnSp>
        <p:nvCxnSpPr>
          <p:cNvPr id="7" name="Přímá spojnice se šipkou 6">
            <a:extLst>
              <a:ext uri="{FF2B5EF4-FFF2-40B4-BE49-F238E27FC236}">
                <a16:creationId xmlns:a16="http://schemas.microsoft.com/office/drawing/2014/main" id="{D004996E-F677-48BB-9F45-FF3F403F9754}"/>
              </a:ext>
            </a:extLst>
          </p:cNvPr>
          <p:cNvCxnSpPr>
            <a:cxnSpLocks/>
          </p:cNvCxnSpPr>
          <p:nvPr/>
        </p:nvCxnSpPr>
        <p:spPr>
          <a:xfrm>
            <a:off x="1979712" y="4149080"/>
            <a:ext cx="756000" cy="0"/>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Přímá spojnice se šipkou 9">
            <a:extLst>
              <a:ext uri="{FF2B5EF4-FFF2-40B4-BE49-F238E27FC236}">
                <a16:creationId xmlns:a16="http://schemas.microsoft.com/office/drawing/2014/main" id="{85CC324F-9566-478E-9BF6-0973EC3FAB0D}"/>
              </a:ext>
            </a:extLst>
          </p:cNvPr>
          <p:cNvCxnSpPr>
            <a:cxnSpLocks/>
          </p:cNvCxnSpPr>
          <p:nvPr/>
        </p:nvCxnSpPr>
        <p:spPr>
          <a:xfrm>
            <a:off x="2232000" y="5904000"/>
            <a:ext cx="342000" cy="0"/>
          </a:xfrm>
          <a:prstGeom prst="straightConnector1">
            <a:avLst/>
          </a:prstGeom>
          <a:ln>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TextovéPole 12">
            <a:extLst>
              <a:ext uri="{FF2B5EF4-FFF2-40B4-BE49-F238E27FC236}">
                <a16:creationId xmlns:a16="http://schemas.microsoft.com/office/drawing/2014/main" id="{9EA8AE04-EF8A-40E6-9379-C6CE47A74D7B}"/>
              </a:ext>
            </a:extLst>
          </p:cNvPr>
          <p:cNvSpPr txBox="1"/>
          <p:nvPr/>
        </p:nvSpPr>
        <p:spPr>
          <a:xfrm>
            <a:off x="216248" y="1633662"/>
            <a:ext cx="8532216" cy="1323439"/>
          </a:xfrm>
          <a:prstGeom prst="rect">
            <a:avLst/>
          </a:prstGeom>
          <a:noFill/>
        </p:spPr>
        <p:txBody>
          <a:bodyPr wrap="square" rtlCol="0">
            <a:spAutoFit/>
          </a:bodyPr>
          <a:lstStyle/>
          <a:p>
            <a:r>
              <a:rPr lang="cs-CZ" sz="1600" dirty="0"/>
              <a:t>Objektiv se clonou 8 má efektivní průměr D2 </a:t>
            </a:r>
            <a:r>
              <a:rPr lang="cs-CZ" sz="1600" b="1" dirty="0"/>
              <a:t>čtyřikrát menší </a:t>
            </a:r>
            <a:r>
              <a:rPr lang="cs-CZ" sz="1600" dirty="0"/>
              <a:t>než je průměr D1 u objektivu se clonou 2. </a:t>
            </a:r>
          </a:p>
          <a:p>
            <a:r>
              <a:rPr lang="cs-CZ" sz="1600" b="1" dirty="0"/>
              <a:t>Plocha</a:t>
            </a:r>
            <a:r>
              <a:rPr lang="cs-CZ" sz="1600" dirty="0"/>
              <a:t> více zacloněného objektivu, kterou může procházet světlo, je v tomto případě </a:t>
            </a:r>
            <a:r>
              <a:rPr lang="cs-CZ" sz="1600" b="1" dirty="0"/>
              <a:t>šestnáctkrát menší </a:t>
            </a:r>
            <a:r>
              <a:rPr lang="cs-CZ" sz="1600" dirty="0"/>
              <a:t>než u objektivu se clonou 2.</a:t>
            </a:r>
          </a:p>
          <a:p>
            <a:r>
              <a:rPr lang="cs-CZ" sz="1600" dirty="0"/>
              <a:t>Objektiv se clonou 8 zachytí </a:t>
            </a:r>
            <a:r>
              <a:rPr lang="cs-CZ" sz="1600" b="1" dirty="0"/>
              <a:t>šestnáctkrát méně světla </a:t>
            </a:r>
            <a:r>
              <a:rPr lang="cs-CZ" sz="1600" dirty="0"/>
              <a:t>než objektiv se clonou 2. </a:t>
            </a:r>
          </a:p>
        </p:txBody>
      </p:sp>
      <p:sp>
        <p:nvSpPr>
          <p:cNvPr id="14" name="TextovéPole 13">
            <a:extLst>
              <a:ext uri="{FF2B5EF4-FFF2-40B4-BE49-F238E27FC236}">
                <a16:creationId xmlns:a16="http://schemas.microsoft.com/office/drawing/2014/main" id="{E8394453-5DF5-45FA-807B-8DFC06D95EC2}"/>
              </a:ext>
            </a:extLst>
          </p:cNvPr>
          <p:cNvSpPr txBox="1"/>
          <p:nvPr/>
        </p:nvSpPr>
        <p:spPr>
          <a:xfrm>
            <a:off x="2195736" y="3933056"/>
            <a:ext cx="539976" cy="276999"/>
          </a:xfrm>
          <a:prstGeom prst="rect">
            <a:avLst/>
          </a:prstGeom>
          <a:noFill/>
        </p:spPr>
        <p:txBody>
          <a:bodyPr wrap="square" rtlCol="0">
            <a:spAutoFit/>
          </a:bodyPr>
          <a:lstStyle/>
          <a:p>
            <a:r>
              <a:rPr lang="cs-CZ" sz="1200" dirty="0"/>
              <a:t>D1</a:t>
            </a:r>
          </a:p>
        </p:txBody>
      </p:sp>
    </p:spTree>
    <p:extLst>
      <p:ext uri="{BB962C8B-B14F-4D97-AF65-F5344CB8AC3E}">
        <p14:creationId xmlns:p14="http://schemas.microsoft.com/office/powerpoint/2010/main" val="4121358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56E97B9-230D-4806-B661-7D68F74D28C1}"/>
              </a:ext>
            </a:extLst>
          </p:cNvPr>
          <p:cNvSpPr>
            <a:spLocks noGrp="1"/>
          </p:cNvSpPr>
          <p:nvPr>
            <p:ph type="title"/>
          </p:nvPr>
        </p:nvSpPr>
        <p:spPr/>
        <p:txBody>
          <a:bodyPr/>
          <a:lstStyle/>
          <a:p>
            <a:r>
              <a:rPr lang="cs-CZ" dirty="0"/>
              <a:t>Clona, clonové číslo</a:t>
            </a:r>
          </a:p>
        </p:txBody>
      </p:sp>
      <p:sp>
        <p:nvSpPr>
          <p:cNvPr id="3" name="Zástupný obsah 2">
            <a:extLst>
              <a:ext uri="{FF2B5EF4-FFF2-40B4-BE49-F238E27FC236}">
                <a16:creationId xmlns:a16="http://schemas.microsoft.com/office/drawing/2014/main" id="{55B2F308-DB10-4779-83EF-2143538CA1CA}"/>
              </a:ext>
            </a:extLst>
          </p:cNvPr>
          <p:cNvSpPr>
            <a:spLocks noGrp="1"/>
          </p:cNvSpPr>
          <p:nvPr>
            <p:ph idx="1"/>
          </p:nvPr>
        </p:nvSpPr>
        <p:spPr/>
        <p:txBody>
          <a:bodyPr/>
          <a:lstStyle/>
          <a:p>
            <a:r>
              <a:rPr lang="cs-CZ" sz="2400" u="sng" dirty="0"/>
              <a:t>Příklad</a:t>
            </a:r>
          </a:p>
          <a:p>
            <a:r>
              <a:rPr lang="cs-CZ" sz="2000" dirty="0"/>
              <a:t>Objektiv má ohniskovou vzdálenost 50 mm a průměr 18 mm</a:t>
            </a:r>
          </a:p>
          <a:p>
            <a:r>
              <a:rPr lang="cs-CZ" sz="2000" dirty="0"/>
              <a:t>Jaké má objektiv základní clonové číslo?</a:t>
            </a:r>
          </a:p>
          <a:p>
            <a:endParaRPr lang="cs-CZ" sz="2400" dirty="0"/>
          </a:p>
          <a:p>
            <a:r>
              <a:rPr lang="cs-CZ" sz="2400" dirty="0"/>
              <a:t>F = f / D = 50 mm / 18 mm = 2.8</a:t>
            </a:r>
          </a:p>
          <a:p>
            <a:r>
              <a:rPr lang="cs-CZ" sz="2400" dirty="0"/>
              <a:t>Objektiv má clonové číslo 2.8</a:t>
            </a:r>
          </a:p>
        </p:txBody>
      </p:sp>
      <p:sp>
        <p:nvSpPr>
          <p:cNvPr id="4" name="Měsíc 3">
            <a:extLst>
              <a:ext uri="{FF2B5EF4-FFF2-40B4-BE49-F238E27FC236}">
                <a16:creationId xmlns:a16="http://schemas.microsoft.com/office/drawing/2014/main" id="{5534D633-6393-4969-AF92-38A2CB71BFB4}"/>
              </a:ext>
            </a:extLst>
          </p:cNvPr>
          <p:cNvSpPr/>
          <p:nvPr/>
        </p:nvSpPr>
        <p:spPr>
          <a:xfrm>
            <a:off x="3710710" y="5010045"/>
            <a:ext cx="354428" cy="706486"/>
          </a:xfrm>
          <a:prstGeom prst="moon">
            <a:avLst>
              <a:gd name="adj" fmla="val 87500"/>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TextovéPole 4">
            <a:extLst>
              <a:ext uri="{FF2B5EF4-FFF2-40B4-BE49-F238E27FC236}">
                <a16:creationId xmlns:a16="http://schemas.microsoft.com/office/drawing/2014/main" id="{E78A4B3E-8F04-45D6-B129-65ECFAA32928}"/>
              </a:ext>
            </a:extLst>
          </p:cNvPr>
          <p:cNvSpPr txBox="1"/>
          <p:nvPr/>
        </p:nvSpPr>
        <p:spPr>
          <a:xfrm>
            <a:off x="3419872" y="5878203"/>
            <a:ext cx="1152128" cy="369332"/>
          </a:xfrm>
          <a:prstGeom prst="rect">
            <a:avLst/>
          </a:prstGeom>
          <a:noFill/>
        </p:spPr>
        <p:txBody>
          <a:bodyPr wrap="square" rtlCol="0">
            <a:spAutoFit/>
          </a:bodyPr>
          <a:lstStyle/>
          <a:p>
            <a:r>
              <a:rPr lang="cs-CZ" dirty="0"/>
              <a:t>objektiv</a:t>
            </a:r>
          </a:p>
        </p:txBody>
      </p:sp>
      <p:cxnSp>
        <p:nvCxnSpPr>
          <p:cNvPr id="6" name="Přímá spojnice 5">
            <a:extLst>
              <a:ext uri="{FF2B5EF4-FFF2-40B4-BE49-F238E27FC236}">
                <a16:creationId xmlns:a16="http://schemas.microsoft.com/office/drawing/2014/main" id="{471FF7F4-9E9E-41FE-BA0B-454D238140E1}"/>
              </a:ext>
            </a:extLst>
          </p:cNvPr>
          <p:cNvCxnSpPr>
            <a:cxnSpLocks/>
          </p:cNvCxnSpPr>
          <p:nvPr/>
        </p:nvCxnSpPr>
        <p:spPr>
          <a:xfrm>
            <a:off x="7231524" y="4909181"/>
            <a:ext cx="0" cy="90821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Přímá spojnice se šipkou 6">
            <a:extLst>
              <a:ext uri="{FF2B5EF4-FFF2-40B4-BE49-F238E27FC236}">
                <a16:creationId xmlns:a16="http://schemas.microsoft.com/office/drawing/2014/main" id="{5E2E434A-2501-4D6B-B7AE-2AF782B9B322}"/>
              </a:ext>
            </a:extLst>
          </p:cNvPr>
          <p:cNvCxnSpPr>
            <a:cxnSpLocks/>
          </p:cNvCxnSpPr>
          <p:nvPr/>
        </p:nvCxnSpPr>
        <p:spPr>
          <a:xfrm flipV="1">
            <a:off x="1907704" y="5363288"/>
            <a:ext cx="5320174" cy="9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Přímá spojnice 7">
            <a:extLst>
              <a:ext uri="{FF2B5EF4-FFF2-40B4-BE49-F238E27FC236}">
                <a16:creationId xmlns:a16="http://schemas.microsoft.com/office/drawing/2014/main" id="{96F0D1DB-4833-43E6-A5E3-E907AB030F32}"/>
              </a:ext>
            </a:extLst>
          </p:cNvPr>
          <p:cNvCxnSpPr>
            <a:cxnSpLocks/>
          </p:cNvCxnSpPr>
          <p:nvPr/>
        </p:nvCxnSpPr>
        <p:spPr>
          <a:xfrm>
            <a:off x="1835725" y="5720159"/>
            <a:ext cx="2226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Přímá spojnice se šipkou 8">
            <a:extLst>
              <a:ext uri="{FF2B5EF4-FFF2-40B4-BE49-F238E27FC236}">
                <a16:creationId xmlns:a16="http://schemas.microsoft.com/office/drawing/2014/main" id="{B2F3989F-ED94-4AAE-B768-4DA0A8A0BD6C}"/>
              </a:ext>
            </a:extLst>
          </p:cNvPr>
          <p:cNvCxnSpPr>
            <a:cxnSpLocks/>
            <a:stCxn id="4" idx="2"/>
          </p:cNvCxnSpPr>
          <p:nvPr/>
        </p:nvCxnSpPr>
        <p:spPr>
          <a:xfrm flipV="1">
            <a:off x="4065138" y="4910268"/>
            <a:ext cx="3162740" cy="806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Přímá spojnice 9">
            <a:extLst>
              <a:ext uri="{FF2B5EF4-FFF2-40B4-BE49-F238E27FC236}">
                <a16:creationId xmlns:a16="http://schemas.microsoft.com/office/drawing/2014/main" id="{D9035379-25FF-4778-A208-F66A0C0216B9}"/>
              </a:ext>
            </a:extLst>
          </p:cNvPr>
          <p:cNvCxnSpPr>
            <a:cxnSpLocks/>
          </p:cNvCxnSpPr>
          <p:nvPr/>
        </p:nvCxnSpPr>
        <p:spPr>
          <a:xfrm>
            <a:off x="1830113" y="5010045"/>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0BB315CF-45FE-4156-A374-4B5F0BDE45B5}"/>
              </a:ext>
            </a:extLst>
          </p:cNvPr>
          <p:cNvCxnSpPr>
            <a:cxnSpLocks/>
          </p:cNvCxnSpPr>
          <p:nvPr/>
        </p:nvCxnSpPr>
        <p:spPr>
          <a:xfrm>
            <a:off x="4062361" y="5026878"/>
            <a:ext cx="3164129" cy="77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Přímá spojnice se šipkou 42">
            <a:extLst>
              <a:ext uri="{FF2B5EF4-FFF2-40B4-BE49-F238E27FC236}">
                <a16:creationId xmlns:a16="http://schemas.microsoft.com/office/drawing/2014/main" id="{CEC8D88C-410A-4981-9A19-303EAF7DB0B2}"/>
              </a:ext>
            </a:extLst>
          </p:cNvPr>
          <p:cNvCxnSpPr>
            <a:cxnSpLocks/>
          </p:cNvCxnSpPr>
          <p:nvPr/>
        </p:nvCxnSpPr>
        <p:spPr>
          <a:xfrm>
            <a:off x="4062361" y="4909181"/>
            <a:ext cx="1373735"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5" name="Přímá spojnice 44">
            <a:extLst>
              <a:ext uri="{FF2B5EF4-FFF2-40B4-BE49-F238E27FC236}">
                <a16:creationId xmlns:a16="http://schemas.microsoft.com/office/drawing/2014/main" id="{D7C7B9B8-1396-459D-AFF8-0556E9969F64}"/>
              </a:ext>
            </a:extLst>
          </p:cNvPr>
          <p:cNvCxnSpPr/>
          <p:nvPr/>
        </p:nvCxnSpPr>
        <p:spPr>
          <a:xfrm>
            <a:off x="5436096" y="4909181"/>
            <a:ext cx="0" cy="4042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TextovéPole 46">
            <a:extLst>
              <a:ext uri="{FF2B5EF4-FFF2-40B4-BE49-F238E27FC236}">
                <a16:creationId xmlns:a16="http://schemas.microsoft.com/office/drawing/2014/main" id="{2C7CC3CE-7846-40DA-98C7-8A4CC512694E}"/>
              </a:ext>
            </a:extLst>
          </p:cNvPr>
          <p:cNvSpPr txBox="1"/>
          <p:nvPr/>
        </p:nvSpPr>
        <p:spPr>
          <a:xfrm>
            <a:off x="3995936" y="4618710"/>
            <a:ext cx="1728187" cy="253916"/>
          </a:xfrm>
          <a:prstGeom prst="rect">
            <a:avLst/>
          </a:prstGeom>
          <a:noFill/>
        </p:spPr>
        <p:txBody>
          <a:bodyPr wrap="square" rtlCol="0">
            <a:spAutoFit/>
          </a:bodyPr>
          <a:lstStyle/>
          <a:p>
            <a:r>
              <a:rPr lang="cs-CZ" sz="1050" dirty="0"/>
              <a:t>Ohnisková vzdálenost</a:t>
            </a:r>
          </a:p>
        </p:txBody>
      </p:sp>
      <p:cxnSp>
        <p:nvCxnSpPr>
          <p:cNvPr id="49" name="Přímá spojnice se šipkou 48">
            <a:extLst>
              <a:ext uri="{FF2B5EF4-FFF2-40B4-BE49-F238E27FC236}">
                <a16:creationId xmlns:a16="http://schemas.microsoft.com/office/drawing/2014/main" id="{865CE7BA-57E4-4F07-AD4B-3D4C7696E599}"/>
              </a:ext>
            </a:extLst>
          </p:cNvPr>
          <p:cNvCxnSpPr>
            <a:cxnSpLocks/>
          </p:cNvCxnSpPr>
          <p:nvPr/>
        </p:nvCxnSpPr>
        <p:spPr>
          <a:xfrm>
            <a:off x="3419872" y="5010045"/>
            <a:ext cx="0" cy="70648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TextovéPole 50">
            <a:extLst>
              <a:ext uri="{FF2B5EF4-FFF2-40B4-BE49-F238E27FC236}">
                <a16:creationId xmlns:a16="http://schemas.microsoft.com/office/drawing/2014/main" id="{254971C2-4F54-4CAC-81BE-1D8EB5FE7BC6}"/>
              </a:ext>
            </a:extLst>
          </p:cNvPr>
          <p:cNvSpPr txBox="1"/>
          <p:nvPr/>
        </p:nvSpPr>
        <p:spPr>
          <a:xfrm rot="-5400000">
            <a:off x="2841935" y="5065086"/>
            <a:ext cx="938882" cy="253916"/>
          </a:xfrm>
          <a:prstGeom prst="rect">
            <a:avLst/>
          </a:prstGeom>
          <a:noFill/>
        </p:spPr>
        <p:txBody>
          <a:bodyPr wrap="square" rtlCol="0">
            <a:spAutoFit/>
          </a:bodyPr>
          <a:lstStyle/>
          <a:p>
            <a:r>
              <a:rPr lang="cs-CZ" sz="1050" dirty="0"/>
              <a:t>průměr</a:t>
            </a:r>
          </a:p>
        </p:txBody>
      </p:sp>
      <p:sp>
        <p:nvSpPr>
          <p:cNvPr id="52" name="TextovéPole 51">
            <a:extLst>
              <a:ext uri="{FF2B5EF4-FFF2-40B4-BE49-F238E27FC236}">
                <a16:creationId xmlns:a16="http://schemas.microsoft.com/office/drawing/2014/main" id="{B9478AF1-A533-41CB-9F72-1A09315CF4D2}"/>
              </a:ext>
            </a:extLst>
          </p:cNvPr>
          <p:cNvSpPr txBox="1"/>
          <p:nvPr/>
        </p:nvSpPr>
        <p:spPr>
          <a:xfrm>
            <a:off x="7211250" y="5164347"/>
            <a:ext cx="1152128" cy="369332"/>
          </a:xfrm>
          <a:prstGeom prst="rect">
            <a:avLst/>
          </a:prstGeom>
          <a:noFill/>
        </p:spPr>
        <p:txBody>
          <a:bodyPr wrap="square" rtlCol="0">
            <a:spAutoFit/>
          </a:bodyPr>
          <a:lstStyle/>
          <a:p>
            <a:r>
              <a:rPr lang="cs-CZ" dirty="0"/>
              <a:t>snímač</a:t>
            </a:r>
          </a:p>
        </p:txBody>
      </p:sp>
    </p:spTree>
    <p:extLst>
      <p:ext uri="{BB962C8B-B14F-4D97-AF65-F5344CB8AC3E}">
        <p14:creationId xmlns:p14="http://schemas.microsoft.com/office/powerpoint/2010/main" val="833983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56E97B9-230D-4806-B661-7D68F74D28C1}"/>
              </a:ext>
            </a:extLst>
          </p:cNvPr>
          <p:cNvSpPr>
            <a:spLocks noGrp="1"/>
          </p:cNvSpPr>
          <p:nvPr>
            <p:ph type="title"/>
          </p:nvPr>
        </p:nvSpPr>
        <p:spPr/>
        <p:txBody>
          <a:bodyPr/>
          <a:lstStyle/>
          <a:p>
            <a:r>
              <a:rPr lang="cs-CZ" dirty="0"/>
              <a:t>Clona, clonové číslo</a:t>
            </a:r>
          </a:p>
        </p:txBody>
      </p:sp>
      <p:sp>
        <p:nvSpPr>
          <p:cNvPr id="3" name="Zástupný obsah 2">
            <a:extLst>
              <a:ext uri="{FF2B5EF4-FFF2-40B4-BE49-F238E27FC236}">
                <a16:creationId xmlns:a16="http://schemas.microsoft.com/office/drawing/2014/main" id="{55B2F308-DB10-4779-83EF-2143538CA1CA}"/>
              </a:ext>
            </a:extLst>
          </p:cNvPr>
          <p:cNvSpPr>
            <a:spLocks noGrp="1"/>
          </p:cNvSpPr>
          <p:nvPr>
            <p:ph idx="1"/>
          </p:nvPr>
        </p:nvSpPr>
        <p:spPr>
          <a:xfrm>
            <a:off x="457200" y="1719263"/>
            <a:ext cx="8651304" cy="4411662"/>
          </a:xfrm>
        </p:spPr>
        <p:txBody>
          <a:bodyPr/>
          <a:lstStyle/>
          <a:p>
            <a:r>
              <a:rPr lang="cs-CZ" sz="2400" u="sng" dirty="0"/>
              <a:t>Příklad</a:t>
            </a:r>
          </a:p>
          <a:p>
            <a:r>
              <a:rPr lang="cs-CZ" sz="2000" dirty="0"/>
              <a:t>Objektiv má ohniskovou vzdálenost 50 mm a průměr 35 mm</a:t>
            </a:r>
          </a:p>
          <a:p>
            <a:r>
              <a:rPr lang="cs-CZ" sz="2000" dirty="0"/>
              <a:t>Jaké má objektiv základní clonové číslo?</a:t>
            </a:r>
          </a:p>
          <a:p>
            <a:endParaRPr lang="cs-CZ" sz="2000" dirty="0"/>
          </a:p>
          <a:p>
            <a:r>
              <a:rPr lang="cs-CZ" sz="2000" dirty="0"/>
              <a:t>F=f / D = 50 / 35 = 1.4</a:t>
            </a:r>
          </a:p>
          <a:p>
            <a:r>
              <a:rPr lang="cs-CZ" sz="2000" dirty="0"/>
              <a:t>Objektiv má </a:t>
            </a:r>
            <a:r>
              <a:rPr lang="cs-CZ" sz="2000" b="1" dirty="0"/>
              <a:t>clonové číslo 1.4</a:t>
            </a:r>
            <a:endParaRPr lang="cs-CZ" sz="2400" b="1" dirty="0"/>
          </a:p>
          <a:p>
            <a:r>
              <a:rPr lang="cs-CZ" sz="1800" dirty="0"/>
              <a:t>Oproti objektivu z předchozího příkladu zachytí tento objektiv mnohem více světla a také bude podstatně dražší, složitější a větší. Vyrobit takový světelný objektiv bez optických vad není snadné</a:t>
            </a:r>
          </a:p>
        </p:txBody>
      </p:sp>
      <p:sp>
        <p:nvSpPr>
          <p:cNvPr id="4" name="Měsíc 3">
            <a:extLst>
              <a:ext uri="{FF2B5EF4-FFF2-40B4-BE49-F238E27FC236}">
                <a16:creationId xmlns:a16="http://schemas.microsoft.com/office/drawing/2014/main" id="{16316BDE-1BA3-40F0-AB68-FED8ED4A0523}"/>
              </a:ext>
            </a:extLst>
          </p:cNvPr>
          <p:cNvSpPr/>
          <p:nvPr/>
        </p:nvSpPr>
        <p:spPr>
          <a:xfrm>
            <a:off x="3857503" y="5223157"/>
            <a:ext cx="360040" cy="1008112"/>
          </a:xfrm>
          <a:prstGeom prst="moon">
            <a:avLst>
              <a:gd name="adj" fmla="val 87500"/>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5" name="TextovéPole 4">
            <a:extLst>
              <a:ext uri="{FF2B5EF4-FFF2-40B4-BE49-F238E27FC236}">
                <a16:creationId xmlns:a16="http://schemas.microsoft.com/office/drawing/2014/main" id="{DB5D3EAD-D589-493A-9981-620AA8922A45}"/>
              </a:ext>
            </a:extLst>
          </p:cNvPr>
          <p:cNvSpPr txBox="1"/>
          <p:nvPr/>
        </p:nvSpPr>
        <p:spPr>
          <a:xfrm>
            <a:off x="3569471" y="6331614"/>
            <a:ext cx="1152128" cy="369332"/>
          </a:xfrm>
          <a:prstGeom prst="rect">
            <a:avLst/>
          </a:prstGeom>
          <a:noFill/>
        </p:spPr>
        <p:txBody>
          <a:bodyPr wrap="square" rtlCol="0">
            <a:spAutoFit/>
          </a:bodyPr>
          <a:lstStyle/>
          <a:p>
            <a:r>
              <a:rPr lang="cs-CZ" dirty="0"/>
              <a:t>objektiv</a:t>
            </a:r>
          </a:p>
        </p:txBody>
      </p:sp>
      <p:cxnSp>
        <p:nvCxnSpPr>
          <p:cNvPr id="6" name="Přímá spojnice 5">
            <a:extLst>
              <a:ext uri="{FF2B5EF4-FFF2-40B4-BE49-F238E27FC236}">
                <a16:creationId xmlns:a16="http://schemas.microsoft.com/office/drawing/2014/main" id="{E7363F5D-16CE-411E-91D3-5D630BF355FE}"/>
              </a:ext>
            </a:extLst>
          </p:cNvPr>
          <p:cNvCxnSpPr/>
          <p:nvPr/>
        </p:nvCxnSpPr>
        <p:spPr>
          <a:xfrm>
            <a:off x="6233767" y="5172984"/>
            <a:ext cx="0" cy="110845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ovéPole 6">
            <a:extLst>
              <a:ext uri="{FF2B5EF4-FFF2-40B4-BE49-F238E27FC236}">
                <a16:creationId xmlns:a16="http://schemas.microsoft.com/office/drawing/2014/main" id="{DD6D3A64-DE32-480E-9667-66D0E159EF2A}"/>
              </a:ext>
            </a:extLst>
          </p:cNvPr>
          <p:cNvSpPr txBox="1"/>
          <p:nvPr/>
        </p:nvSpPr>
        <p:spPr>
          <a:xfrm>
            <a:off x="6233767" y="5542546"/>
            <a:ext cx="1152128" cy="369332"/>
          </a:xfrm>
          <a:prstGeom prst="rect">
            <a:avLst/>
          </a:prstGeom>
          <a:noFill/>
        </p:spPr>
        <p:txBody>
          <a:bodyPr wrap="square" rtlCol="0">
            <a:spAutoFit/>
          </a:bodyPr>
          <a:lstStyle/>
          <a:p>
            <a:r>
              <a:rPr lang="cs-CZ" dirty="0"/>
              <a:t>snímač</a:t>
            </a:r>
          </a:p>
        </p:txBody>
      </p:sp>
      <p:cxnSp>
        <p:nvCxnSpPr>
          <p:cNvPr id="8" name="Přímá spojnice se šipkou 7">
            <a:extLst>
              <a:ext uri="{FF2B5EF4-FFF2-40B4-BE49-F238E27FC236}">
                <a16:creationId xmlns:a16="http://schemas.microsoft.com/office/drawing/2014/main" id="{E5E9EA1A-D348-4F02-B1AB-71B6A970A57C}"/>
              </a:ext>
            </a:extLst>
          </p:cNvPr>
          <p:cNvCxnSpPr>
            <a:cxnSpLocks/>
          </p:cNvCxnSpPr>
          <p:nvPr/>
        </p:nvCxnSpPr>
        <p:spPr>
          <a:xfrm>
            <a:off x="2057303" y="5727212"/>
            <a:ext cx="4176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Přímá spojnice 8">
            <a:extLst>
              <a:ext uri="{FF2B5EF4-FFF2-40B4-BE49-F238E27FC236}">
                <a16:creationId xmlns:a16="http://schemas.microsoft.com/office/drawing/2014/main" id="{3235C24E-4029-40EB-B4DB-9BB3A4604269}"/>
              </a:ext>
            </a:extLst>
          </p:cNvPr>
          <p:cNvCxnSpPr>
            <a:cxnSpLocks/>
            <a:endCxn id="4" idx="2"/>
          </p:cNvCxnSpPr>
          <p:nvPr/>
        </p:nvCxnSpPr>
        <p:spPr>
          <a:xfrm>
            <a:off x="1985295" y="6231269"/>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Přímá spojnice se šipkou 9">
            <a:extLst>
              <a:ext uri="{FF2B5EF4-FFF2-40B4-BE49-F238E27FC236}">
                <a16:creationId xmlns:a16="http://schemas.microsoft.com/office/drawing/2014/main" id="{F5F54E0F-7C11-4B42-9E19-C46F2E6905D2}"/>
              </a:ext>
            </a:extLst>
          </p:cNvPr>
          <p:cNvCxnSpPr>
            <a:cxnSpLocks/>
            <a:stCxn id="4" idx="2"/>
          </p:cNvCxnSpPr>
          <p:nvPr/>
        </p:nvCxnSpPr>
        <p:spPr>
          <a:xfrm flipV="1">
            <a:off x="4217543" y="5295165"/>
            <a:ext cx="2016224"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10">
            <a:extLst>
              <a:ext uri="{FF2B5EF4-FFF2-40B4-BE49-F238E27FC236}">
                <a16:creationId xmlns:a16="http://schemas.microsoft.com/office/drawing/2014/main" id="{F1D870FE-3421-40A8-B0B3-0FC162819F09}"/>
              </a:ext>
            </a:extLst>
          </p:cNvPr>
          <p:cNvCxnSpPr>
            <a:cxnSpLocks/>
          </p:cNvCxnSpPr>
          <p:nvPr/>
        </p:nvCxnSpPr>
        <p:spPr>
          <a:xfrm>
            <a:off x="1985295" y="5223157"/>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Přímá spojnice se šipkou 11">
            <a:extLst>
              <a:ext uri="{FF2B5EF4-FFF2-40B4-BE49-F238E27FC236}">
                <a16:creationId xmlns:a16="http://schemas.microsoft.com/office/drawing/2014/main" id="{6BA85902-D3EA-4A41-B411-12F88A05D3E1}"/>
              </a:ext>
            </a:extLst>
          </p:cNvPr>
          <p:cNvCxnSpPr>
            <a:cxnSpLocks/>
          </p:cNvCxnSpPr>
          <p:nvPr/>
        </p:nvCxnSpPr>
        <p:spPr>
          <a:xfrm>
            <a:off x="4211960" y="5234075"/>
            <a:ext cx="2021807" cy="89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a:extLst>
              <a:ext uri="{FF2B5EF4-FFF2-40B4-BE49-F238E27FC236}">
                <a16:creationId xmlns:a16="http://schemas.microsoft.com/office/drawing/2014/main" id="{79ED14B5-D9C5-469C-86B0-B5AEB643B08C}"/>
              </a:ext>
            </a:extLst>
          </p:cNvPr>
          <p:cNvCxnSpPr>
            <a:cxnSpLocks/>
          </p:cNvCxnSpPr>
          <p:nvPr/>
        </p:nvCxnSpPr>
        <p:spPr>
          <a:xfrm>
            <a:off x="4211960" y="5172984"/>
            <a:ext cx="1152128"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8" name="TextovéPole 17">
            <a:extLst>
              <a:ext uri="{FF2B5EF4-FFF2-40B4-BE49-F238E27FC236}">
                <a16:creationId xmlns:a16="http://schemas.microsoft.com/office/drawing/2014/main" id="{D88EA566-EB48-4314-A273-B0C8C5B1B3A8}"/>
              </a:ext>
            </a:extLst>
          </p:cNvPr>
          <p:cNvSpPr txBox="1"/>
          <p:nvPr/>
        </p:nvSpPr>
        <p:spPr>
          <a:xfrm>
            <a:off x="4123047" y="4924621"/>
            <a:ext cx="1728187" cy="253916"/>
          </a:xfrm>
          <a:prstGeom prst="rect">
            <a:avLst/>
          </a:prstGeom>
          <a:noFill/>
        </p:spPr>
        <p:txBody>
          <a:bodyPr wrap="square" rtlCol="0">
            <a:spAutoFit/>
          </a:bodyPr>
          <a:lstStyle/>
          <a:p>
            <a:r>
              <a:rPr lang="cs-CZ" sz="1050" dirty="0"/>
              <a:t>Ohnisková vzdálenost</a:t>
            </a:r>
          </a:p>
        </p:txBody>
      </p:sp>
      <p:cxnSp>
        <p:nvCxnSpPr>
          <p:cNvPr id="19" name="Přímá spojnice se šipkou 18">
            <a:extLst>
              <a:ext uri="{FF2B5EF4-FFF2-40B4-BE49-F238E27FC236}">
                <a16:creationId xmlns:a16="http://schemas.microsoft.com/office/drawing/2014/main" id="{9DCFCE3D-98EC-43F9-803F-F5941D3F3A61}"/>
              </a:ext>
            </a:extLst>
          </p:cNvPr>
          <p:cNvCxnSpPr>
            <a:cxnSpLocks/>
          </p:cNvCxnSpPr>
          <p:nvPr/>
        </p:nvCxnSpPr>
        <p:spPr>
          <a:xfrm>
            <a:off x="3715584" y="5234075"/>
            <a:ext cx="9230" cy="99719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ovéPole 19">
            <a:extLst>
              <a:ext uri="{FF2B5EF4-FFF2-40B4-BE49-F238E27FC236}">
                <a16:creationId xmlns:a16="http://schemas.microsoft.com/office/drawing/2014/main" id="{34A64F03-28B3-4B58-8D83-0DE86CDEC1A3}"/>
              </a:ext>
            </a:extLst>
          </p:cNvPr>
          <p:cNvSpPr txBox="1"/>
          <p:nvPr/>
        </p:nvSpPr>
        <p:spPr>
          <a:xfrm rot="-5400000">
            <a:off x="3128415" y="5427667"/>
            <a:ext cx="938882" cy="253916"/>
          </a:xfrm>
          <a:prstGeom prst="rect">
            <a:avLst/>
          </a:prstGeom>
          <a:noFill/>
        </p:spPr>
        <p:txBody>
          <a:bodyPr wrap="square" rtlCol="0">
            <a:spAutoFit/>
          </a:bodyPr>
          <a:lstStyle/>
          <a:p>
            <a:r>
              <a:rPr lang="cs-CZ" sz="1050" dirty="0"/>
              <a:t>průměr</a:t>
            </a:r>
          </a:p>
        </p:txBody>
      </p:sp>
    </p:spTree>
    <p:extLst>
      <p:ext uri="{BB962C8B-B14F-4D97-AF65-F5344CB8AC3E}">
        <p14:creationId xmlns:p14="http://schemas.microsoft.com/office/powerpoint/2010/main" val="3057188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0724B96-351E-4048-9DE8-A61D522C5DAC}"/>
              </a:ext>
            </a:extLst>
          </p:cNvPr>
          <p:cNvSpPr>
            <a:spLocks noGrp="1"/>
          </p:cNvSpPr>
          <p:nvPr>
            <p:ph type="title"/>
          </p:nvPr>
        </p:nvSpPr>
        <p:spPr/>
        <p:txBody>
          <a:bodyPr/>
          <a:lstStyle/>
          <a:p>
            <a:r>
              <a:rPr lang="cs-CZ" dirty="0"/>
              <a:t>Clona, clonové číslo</a:t>
            </a:r>
          </a:p>
        </p:txBody>
      </p:sp>
      <mc:AlternateContent xmlns:mc="http://schemas.openxmlformats.org/markup-compatibility/2006" xmlns:a14="http://schemas.microsoft.com/office/drawing/2010/main">
        <mc:Choice Requires="a14">
          <p:sp>
            <p:nvSpPr>
              <p:cNvPr id="3" name="Zástupný obsah 2">
                <a:extLst>
                  <a:ext uri="{FF2B5EF4-FFF2-40B4-BE49-F238E27FC236}">
                    <a16:creationId xmlns:a16="http://schemas.microsoft.com/office/drawing/2014/main" id="{476BA410-F614-42E5-9653-3FF8670C0388}"/>
                  </a:ext>
                </a:extLst>
              </p:cNvPr>
              <p:cNvSpPr>
                <a:spLocks noGrp="1"/>
              </p:cNvSpPr>
              <p:nvPr>
                <p:ph idx="1"/>
              </p:nvPr>
            </p:nvSpPr>
            <p:spPr>
              <a:xfrm>
                <a:off x="457200" y="1719263"/>
                <a:ext cx="8363272" cy="4411662"/>
              </a:xfrm>
            </p:spPr>
            <p:txBody>
              <a:bodyPr/>
              <a:lstStyle/>
              <a:p>
                <a:r>
                  <a:rPr lang="cs-CZ" sz="2000" u="sng" dirty="0"/>
                  <a:t>Příklad</a:t>
                </a:r>
              </a:p>
              <a:p>
                <a:r>
                  <a:rPr lang="cs-CZ" sz="2000" dirty="0"/>
                  <a:t>Kolikrát více světla zachytí objektiv se </a:t>
                </a:r>
                <a:r>
                  <a:rPr lang="cs-CZ" sz="2000" b="1" dirty="0"/>
                  <a:t>clonovým číslem 1.8 </a:t>
                </a:r>
                <a:r>
                  <a:rPr lang="cs-CZ" sz="2000" dirty="0"/>
                  <a:t>oproti objektivu se </a:t>
                </a:r>
                <a:r>
                  <a:rPr lang="cs-CZ" sz="2000" b="1" dirty="0"/>
                  <a:t>clonovým číslem 4</a:t>
                </a:r>
                <a:r>
                  <a:rPr lang="cs-CZ" sz="2000" dirty="0"/>
                  <a:t>?</a:t>
                </a:r>
              </a:p>
              <a:p>
                <a:r>
                  <a:rPr lang="cs-CZ" sz="2000" dirty="0"/>
                  <a:t>Objektiv se clonovým číslem 1.8 má </a:t>
                </a:r>
                <a:r>
                  <a:rPr lang="cs-CZ" sz="2000" b="1" dirty="0"/>
                  <a:t>2,2222x větší průměr </a:t>
                </a:r>
                <a:r>
                  <a:rPr lang="cs-CZ" sz="2000" dirty="0"/>
                  <a:t>než druhý objektiv (4 / 1.8 = 2,222)</a:t>
                </a:r>
              </a:p>
              <a:p>
                <a:r>
                  <a:rPr lang="cs-CZ" sz="2000" dirty="0"/>
                  <a:t>Plocha druhého objektivu  </a:t>
                </a:r>
                <a14:m>
                  <m:oMath xmlns:m="http://schemas.openxmlformats.org/officeDocument/2006/math">
                    <m:r>
                      <a:rPr lang="cs-CZ" sz="2000" b="0" i="1" smtClean="0">
                        <a:latin typeface="Cambria Math" panose="02040503050406030204" pitchFamily="18" charset="0"/>
                      </a:rPr>
                      <m:t>𝑆</m:t>
                    </m:r>
                    <m:r>
                      <a:rPr lang="cs-CZ" sz="2000" b="0" i="1" smtClean="0">
                        <a:latin typeface="Cambria Math" panose="02040503050406030204" pitchFamily="18" charset="0"/>
                      </a:rPr>
                      <m:t>2=</m:t>
                    </m:r>
                    <m:r>
                      <a:rPr lang="cs-CZ" sz="2000" b="0" i="1" smtClean="0">
                        <a:latin typeface="Cambria Math" panose="02040503050406030204" pitchFamily="18" charset="0"/>
                        <a:ea typeface="Cambria Math" panose="02040503050406030204" pitchFamily="18" charset="0"/>
                      </a:rPr>
                      <m:t>𝜋</m:t>
                    </m:r>
                    <m:sSubSup>
                      <m:sSubSupPr>
                        <m:ctrlPr>
                          <a:rPr lang="cs-CZ" sz="2000" b="0" i="1" smtClean="0">
                            <a:latin typeface="Cambria Math" panose="02040503050406030204" pitchFamily="18" charset="0"/>
                            <a:ea typeface="Cambria Math" panose="02040503050406030204" pitchFamily="18" charset="0"/>
                          </a:rPr>
                        </m:ctrlPr>
                      </m:sSubSupPr>
                      <m:e>
                        <m:r>
                          <a:rPr lang="cs-CZ" sz="2000" b="0" i="1" smtClean="0">
                            <a:latin typeface="Cambria Math" panose="02040503050406030204" pitchFamily="18" charset="0"/>
                            <a:ea typeface="Cambria Math" panose="02040503050406030204" pitchFamily="18" charset="0"/>
                          </a:rPr>
                          <m:t>𝑟</m:t>
                        </m:r>
                      </m:e>
                      <m:sub>
                        <m:r>
                          <a:rPr lang="cs-CZ" sz="2000" b="0" i="1" smtClean="0">
                            <a:latin typeface="Cambria Math" panose="02040503050406030204" pitchFamily="18" charset="0"/>
                            <a:ea typeface="Cambria Math" panose="02040503050406030204" pitchFamily="18" charset="0"/>
                          </a:rPr>
                          <m:t>2</m:t>
                        </m:r>
                      </m:sub>
                      <m:sup>
                        <m:r>
                          <a:rPr lang="cs-CZ" sz="2000" b="0" i="1" smtClean="0">
                            <a:latin typeface="Cambria Math" panose="02040503050406030204" pitchFamily="18" charset="0"/>
                            <a:ea typeface="Cambria Math" panose="02040503050406030204" pitchFamily="18" charset="0"/>
                          </a:rPr>
                          <m:t>2</m:t>
                        </m:r>
                      </m:sup>
                    </m:sSubSup>
                  </m:oMath>
                </a14:m>
                <a:endParaRPr lang="cs-CZ" sz="2000" b="0" dirty="0">
                  <a:ea typeface="Cambria Math" panose="02040503050406030204" pitchFamily="18" charset="0"/>
                </a:endParaRPr>
              </a:p>
              <a:p>
                <a:r>
                  <a:rPr lang="cs-CZ" sz="2000" dirty="0"/>
                  <a:t>Poloměr prvního objektivu </a:t>
                </a:r>
                <a14:m>
                  <m:oMath xmlns:m="http://schemas.openxmlformats.org/officeDocument/2006/math">
                    <m:sSub>
                      <m:sSubPr>
                        <m:ctrlPr>
                          <a:rPr lang="cs-CZ" sz="2000" i="1" smtClean="0">
                            <a:latin typeface="Cambria Math" panose="02040503050406030204" pitchFamily="18" charset="0"/>
                          </a:rPr>
                        </m:ctrlPr>
                      </m:sSubPr>
                      <m:e>
                        <m:r>
                          <a:rPr lang="cs-CZ" sz="2000" b="0" i="1" smtClean="0">
                            <a:latin typeface="Cambria Math" panose="02040503050406030204" pitchFamily="18" charset="0"/>
                          </a:rPr>
                          <m:t>𝑟</m:t>
                        </m:r>
                      </m:e>
                      <m:sub>
                        <m:r>
                          <a:rPr lang="cs-CZ" sz="2000" b="0" i="1" smtClean="0">
                            <a:latin typeface="Cambria Math" panose="02040503050406030204" pitchFamily="18" charset="0"/>
                          </a:rPr>
                          <m:t>1</m:t>
                        </m:r>
                      </m:sub>
                    </m:sSub>
                    <m:r>
                      <a:rPr lang="cs-CZ" sz="2000" b="0" i="1" smtClean="0">
                        <a:latin typeface="Cambria Math" panose="02040503050406030204" pitchFamily="18" charset="0"/>
                      </a:rPr>
                      <m:t>=2,222</m:t>
                    </m:r>
                    <m:sSub>
                      <m:sSubPr>
                        <m:ctrlPr>
                          <a:rPr lang="cs-CZ" sz="2000" b="0" i="1" smtClean="0">
                            <a:latin typeface="Cambria Math" panose="02040503050406030204" pitchFamily="18" charset="0"/>
                          </a:rPr>
                        </m:ctrlPr>
                      </m:sSubPr>
                      <m:e>
                        <m:r>
                          <a:rPr lang="cs-CZ" sz="2000" b="0" i="1" smtClean="0">
                            <a:latin typeface="Cambria Math" panose="02040503050406030204" pitchFamily="18" charset="0"/>
                          </a:rPr>
                          <m:t>𝑟</m:t>
                        </m:r>
                      </m:e>
                      <m:sub>
                        <m:r>
                          <a:rPr lang="cs-CZ" sz="2000" b="0" i="1" smtClean="0">
                            <a:latin typeface="Cambria Math" panose="02040503050406030204" pitchFamily="18" charset="0"/>
                          </a:rPr>
                          <m:t>2</m:t>
                        </m:r>
                      </m:sub>
                    </m:sSub>
                  </m:oMath>
                </a14:m>
                <a:endParaRPr lang="cs-CZ" sz="2000" dirty="0"/>
              </a:p>
              <a:p>
                <a:r>
                  <a:rPr lang="cs-CZ" sz="2000" dirty="0"/>
                  <a:t>Plocha prvního objektivu </a:t>
                </a:r>
                <a14:m>
                  <m:oMath xmlns:m="http://schemas.openxmlformats.org/officeDocument/2006/math">
                    <m:r>
                      <a:rPr lang="cs-CZ" sz="2000" b="0" i="1" smtClean="0">
                        <a:latin typeface="Cambria Math" panose="02040503050406030204" pitchFamily="18" charset="0"/>
                      </a:rPr>
                      <m:t>𝑆</m:t>
                    </m:r>
                    <m:r>
                      <a:rPr lang="cs-CZ" sz="2000" b="0" i="1" smtClean="0">
                        <a:latin typeface="Cambria Math" panose="02040503050406030204" pitchFamily="18" charset="0"/>
                      </a:rPr>
                      <m:t>1=</m:t>
                    </m:r>
                    <m:r>
                      <a:rPr lang="cs-CZ" sz="2000" b="0" i="1" smtClean="0">
                        <a:latin typeface="Cambria Math" panose="02040503050406030204" pitchFamily="18" charset="0"/>
                        <a:ea typeface="Cambria Math" panose="02040503050406030204" pitchFamily="18" charset="0"/>
                      </a:rPr>
                      <m:t>𝜋</m:t>
                    </m:r>
                    <m:sSubSup>
                      <m:sSubSupPr>
                        <m:ctrlPr>
                          <a:rPr lang="cs-CZ" sz="2000" b="0" i="1" smtClean="0">
                            <a:latin typeface="Cambria Math" panose="02040503050406030204" pitchFamily="18" charset="0"/>
                            <a:ea typeface="Cambria Math" panose="02040503050406030204" pitchFamily="18" charset="0"/>
                          </a:rPr>
                        </m:ctrlPr>
                      </m:sSubSupPr>
                      <m:e>
                        <m:r>
                          <a:rPr lang="cs-CZ" sz="2000" b="0" i="1" smtClean="0">
                            <a:latin typeface="Cambria Math" panose="02040503050406030204" pitchFamily="18" charset="0"/>
                            <a:ea typeface="Cambria Math" panose="02040503050406030204" pitchFamily="18" charset="0"/>
                          </a:rPr>
                          <m:t>𝑟</m:t>
                        </m:r>
                      </m:e>
                      <m:sub>
                        <m:r>
                          <a:rPr lang="cs-CZ" sz="2000" b="0" i="1" smtClean="0">
                            <a:latin typeface="Cambria Math" panose="02040503050406030204" pitchFamily="18" charset="0"/>
                            <a:ea typeface="Cambria Math" panose="02040503050406030204" pitchFamily="18" charset="0"/>
                          </a:rPr>
                          <m:t>1</m:t>
                        </m:r>
                      </m:sub>
                      <m:sup>
                        <m:r>
                          <a:rPr lang="cs-CZ" sz="2000" b="0" i="1" smtClean="0">
                            <a:latin typeface="Cambria Math" panose="02040503050406030204" pitchFamily="18" charset="0"/>
                            <a:ea typeface="Cambria Math" panose="02040503050406030204" pitchFamily="18" charset="0"/>
                          </a:rPr>
                          <m:t>2</m:t>
                        </m:r>
                      </m:sup>
                    </m:sSubSup>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𝜋</m:t>
                    </m:r>
                    <m:sSup>
                      <m:sSupPr>
                        <m:ctrlPr>
                          <a:rPr lang="cs-CZ" sz="2000" b="0" i="1" smtClean="0">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(2,222</m:t>
                        </m:r>
                        <m:sSub>
                          <m:sSubPr>
                            <m:ctrlPr>
                              <a:rPr lang="cs-CZ" sz="2000" i="1">
                                <a:latin typeface="Cambria Math" panose="02040503050406030204" pitchFamily="18" charset="0"/>
                                <a:ea typeface="Cambria Math" panose="02040503050406030204" pitchFamily="18" charset="0"/>
                              </a:rPr>
                            </m:ctrlPr>
                          </m:sSubPr>
                          <m:e>
                            <m:r>
                              <a:rPr lang="cs-CZ" sz="2000" i="1">
                                <a:latin typeface="Cambria Math" panose="02040503050406030204" pitchFamily="18" charset="0"/>
                                <a:ea typeface="Cambria Math" panose="02040503050406030204" pitchFamily="18" charset="0"/>
                              </a:rPr>
                              <m:t>𝑟</m:t>
                            </m:r>
                          </m:e>
                          <m:sub>
                            <m:r>
                              <a:rPr lang="cs-CZ" sz="2000" i="1">
                                <a:latin typeface="Cambria Math" panose="02040503050406030204" pitchFamily="18" charset="0"/>
                                <a:ea typeface="Cambria Math" panose="02040503050406030204" pitchFamily="18" charset="0"/>
                              </a:rPr>
                              <m:t>2</m:t>
                            </m:r>
                          </m:sub>
                        </m:sSub>
                        <m:r>
                          <a:rPr lang="cs-CZ" sz="2000" i="1">
                            <a:latin typeface="Cambria Math" panose="02040503050406030204" pitchFamily="18" charset="0"/>
                            <a:ea typeface="Cambria Math" panose="02040503050406030204" pitchFamily="18" charset="0"/>
                          </a:rPr>
                          <m:t>)</m:t>
                        </m:r>
                      </m:e>
                      <m:sup>
                        <m:r>
                          <a:rPr lang="cs-CZ" sz="2000" b="0" i="1" smtClean="0">
                            <a:latin typeface="Cambria Math" panose="02040503050406030204" pitchFamily="18" charset="0"/>
                            <a:ea typeface="Cambria Math" panose="02040503050406030204" pitchFamily="18" charset="0"/>
                          </a:rPr>
                          <m:t>2</m:t>
                        </m:r>
                      </m:sup>
                    </m:sSup>
                    <m:r>
                      <a:rPr lang="cs-CZ" sz="2000" b="0" i="1" smtClean="0">
                        <a:latin typeface="Cambria Math" panose="02040503050406030204" pitchFamily="18" charset="0"/>
                        <a:ea typeface="Cambria Math" panose="02040503050406030204" pitchFamily="18" charset="0"/>
                      </a:rPr>
                      <m:t>=4,94</m:t>
                    </m:r>
                    <m:r>
                      <a:rPr lang="cs-CZ" sz="2000" b="0" i="1" smtClean="0">
                        <a:latin typeface="Cambria Math" panose="02040503050406030204" pitchFamily="18" charset="0"/>
                        <a:ea typeface="Cambria Math" panose="02040503050406030204" pitchFamily="18" charset="0"/>
                      </a:rPr>
                      <m:t>𝜋</m:t>
                    </m:r>
                    <m:sSubSup>
                      <m:sSubSupPr>
                        <m:ctrlPr>
                          <a:rPr lang="cs-CZ" sz="2000" b="0" i="1" smtClean="0">
                            <a:latin typeface="Cambria Math" panose="02040503050406030204" pitchFamily="18" charset="0"/>
                            <a:ea typeface="Cambria Math" panose="02040503050406030204" pitchFamily="18" charset="0"/>
                          </a:rPr>
                        </m:ctrlPr>
                      </m:sSubSupPr>
                      <m:e>
                        <m:r>
                          <a:rPr lang="cs-CZ" sz="2000" b="0" i="1" smtClean="0">
                            <a:latin typeface="Cambria Math" panose="02040503050406030204" pitchFamily="18" charset="0"/>
                            <a:ea typeface="Cambria Math" panose="02040503050406030204" pitchFamily="18" charset="0"/>
                          </a:rPr>
                          <m:t>𝑟</m:t>
                        </m:r>
                      </m:e>
                      <m:sub>
                        <m:r>
                          <a:rPr lang="cs-CZ" sz="2000" b="0" i="1" smtClean="0">
                            <a:latin typeface="Cambria Math" panose="02040503050406030204" pitchFamily="18" charset="0"/>
                            <a:ea typeface="Cambria Math" panose="02040503050406030204" pitchFamily="18" charset="0"/>
                          </a:rPr>
                          <m:t>2</m:t>
                        </m:r>
                      </m:sub>
                      <m:sup>
                        <m:r>
                          <a:rPr lang="cs-CZ" sz="2000" b="0" i="1" smtClean="0">
                            <a:latin typeface="Cambria Math" panose="02040503050406030204" pitchFamily="18" charset="0"/>
                            <a:ea typeface="Cambria Math" panose="02040503050406030204" pitchFamily="18" charset="0"/>
                          </a:rPr>
                          <m:t>2</m:t>
                        </m:r>
                      </m:sup>
                    </m:sSubSup>
                    <m:r>
                      <a:rPr lang="cs-CZ" sz="2000" b="0" i="1" smtClean="0">
                        <a:latin typeface="Cambria Math" panose="02040503050406030204" pitchFamily="18" charset="0"/>
                        <a:ea typeface="Cambria Math" panose="02040503050406030204" pitchFamily="18" charset="0"/>
                      </a:rPr>
                      <m:t>=4,94</m:t>
                    </m:r>
                    <m:r>
                      <a:rPr lang="cs-CZ" sz="2000" b="0" i="1" smtClean="0">
                        <a:latin typeface="Cambria Math" panose="02040503050406030204" pitchFamily="18" charset="0"/>
                        <a:ea typeface="Cambria Math" panose="02040503050406030204" pitchFamily="18" charset="0"/>
                      </a:rPr>
                      <m:t>𝑆</m:t>
                    </m:r>
                    <m:r>
                      <a:rPr lang="cs-CZ" sz="2000" b="0" i="1" smtClean="0">
                        <a:latin typeface="Cambria Math" panose="02040503050406030204" pitchFamily="18" charset="0"/>
                        <a:ea typeface="Cambria Math" panose="02040503050406030204" pitchFamily="18" charset="0"/>
                      </a:rPr>
                      <m:t>2</m:t>
                    </m:r>
                  </m:oMath>
                </a14:m>
                <a:endParaRPr lang="cs-CZ" sz="2000" dirty="0"/>
              </a:p>
              <a:p>
                <a:r>
                  <a:rPr lang="cs-CZ" sz="2000" b="1" dirty="0"/>
                  <a:t>Plocha</a:t>
                </a:r>
                <a:r>
                  <a:rPr lang="cs-CZ" sz="2000" dirty="0"/>
                  <a:t> objektivu se clonovým číslem 1.8 (S1) je </a:t>
                </a:r>
                <a:r>
                  <a:rPr lang="cs-CZ" sz="2000" b="1" dirty="0"/>
                  <a:t>4,94x větší </a:t>
                </a:r>
                <a:r>
                  <a:rPr lang="cs-CZ" sz="2000" dirty="0"/>
                  <a:t>než plocha druhého objektivu (S2) se clonovým číslem 4 </a:t>
                </a:r>
              </a:p>
              <a:p>
                <a:r>
                  <a:rPr lang="cs-CZ" sz="2000" dirty="0"/>
                  <a:t>Objektiv se clonovým číslem 1.8 tedy zachytí skoro </a:t>
                </a:r>
                <a:r>
                  <a:rPr lang="cs-CZ" sz="2000" b="1" dirty="0"/>
                  <a:t>pětkrát více světla</a:t>
                </a:r>
                <a:endParaRPr lang="cs-CZ" b="1" dirty="0"/>
              </a:p>
              <a:p>
                <a:endParaRPr lang="cs-CZ" dirty="0"/>
              </a:p>
            </p:txBody>
          </p:sp>
        </mc:Choice>
        <mc:Fallback xmlns="">
          <p:sp>
            <p:nvSpPr>
              <p:cNvPr id="3" name="Zástupný obsah 2">
                <a:extLst>
                  <a:ext uri="{FF2B5EF4-FFF2-40B4-BE49-F238E27FC236}">
                    <a16:creationId xmlns:a16="http://schemas.microsoft.com/office/drawing/2014/main" id="{476BA410-F614-42E5-9653-3FF8670C0388}"/>
                  </a:ext>
                </a:extLst>
              </p:cNvPr>
              <p:cNvSpPr>
                <a:spLocks noGrp="1" noRot="1" noChangeAspect="1" noMove="1" noResize="1" noEditPoints="1" noAdjustHandles="1" noChangeArrowheads="1" noChangeShapeType="1" noTextEdit="1"/>
              </p:cNvSpPr>
              <p:nvPr>
                <p:ph idx="1"/>
              </p:nvPr>
            </p:nvSpPr>
            <p:spPr>
              <a:xfrm>
                <a:off x="457200" y="1719263"/>
                <a:ext cx="8363272" cy="4411662"/>
              </a:xfrm>
              <a:blipFill>
                <a:blip r:embed="rId2"/>
                <a:stretch>
                  <a:fillRect l="-73" t="-552" r="-1239"/>
                </a:stretch>
              </a:blipFill>
            </p:spPr>
            <p:txBody>
              <a:bodyPr/>
              <a:lstStyle/>
              <a:p>
                <a:r>
                  <a:rPr lang="cs-CZ">
                    <a:noFill/>
                  </a:rPr>
                  <a:t> </a:t>
                </a:r>
              </a:p>
            </p:txBody>
          </p:sp>
        </mc:Fallback>
      </mc:AlternateContent>
    </p:spTree>
    <p:extLst>
      <p:ext uri="{BB962C8B-B14F-4D97-AF65-F5344CB8AC3E}">
        <p14:creationId xmlns:p14="http://schemas.microsoft.com/office/powerpoint/2010/main" val="22515280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3C0E459-177B-40DF-9DFE-681AC05CDAA1}"/>
              </a:ext>
            </a:extLst>
          </p:cNvPr>
          <p:cNvSpPr>
            <a:spLocks noGrp="1"/>
          </p:cNvSpPr>
          <p:nvPr>
            <p:ph type="title"/>
          </p:nvPr>
        </p:nvSpPr>
        <p:spPr/>
        <p:txBody>
          <a:bodyPr/>
          <a:lstStyle/>
          <a:p>
            <a:r>
              <a:rPr lang="cs-CZ" dirty="0"/>
              <a:t>Clona, clonové číslo</a:t>
            </a:r>
          </a:p>
        </p:txBody>
      </p:sp>
      <mc:AlternateContent xmlns:mc="http://schemas.openxmlformats.org/markup-compatibility/2006" xmlns:a14="http://schemas.microsoft.com/office/drawing/2010/main">
        <mc:Choice Requires="a14">
          <p:sp>
            <p:nvSpPr>
              <p:cNvPr id="3" name="Zástupný obsah 2">
                <a:extLst>
                  <a:ext uri="{FF2B5EF4-FFF2-40B4-BE49-F238E27FC236}">
                    <a16:creationId xmlns:a16="http://schemas.microsoft.com/office/drawing/2014/main" id="{536DF72A-E2F1-402E-A1BA-276C0CBA3962}"/>
                  </a:ext>
                </a:extLst>
              </p:cNvPr>
              <p:cNvSpPr>
                <a:spLocks noGrp="1"/>
              </p:cNvSpPr>
              <p:nvPr>
                <p:ph idx="1"/>
              </p:nvPr>
            </p:nvSpPr>
            <p:spPr/>
            <p:txBody>
              <a:bodyPr/>
              <a:lstStyle/>
              <a:p>
                <a:r>
                  <a:rPr lang="cs-CZ" sz="2000" u="sng" dirty="0"/>
                  <a:t>Příklad</a:t>
                </a:r>
              </a:p>
              <a:p>
                <a:r>
                  <a:rPr lang="cs-CZ" sz="1600" dirty="0"/>
                  <a:t>Jakou clonu nastavíte, aby objektivem procházelo dvakrát více světla než při cloně F=5.6?</a:t>
                </a:r>
              </a:p>
              <a:p>
                <a:r>
                  <a:rPr lang="cs-CZ" sz="1600" dirty="0"/>
                  <a:t>Aby procházelo </a:t>
                </a:r>
                <a:r>
                  <a:rPr lang="cs-CZ" sz="1600" b="1" dirty="0"/>
                  <a:t>dvakrát více světla</a:t>
                </a:r>
                <a:r>
                  <a:rPr lang="cs-CZ" sz="1600" dirty="0"/>
                  <a:t>, je třeba, aby plocha objektivu byla </a:t>
                </a:r>
                <a:r>
                  <a:rPr lang="cs-CZ" sz="1600" b="1" dirty="0"/>
                  <a:t>dvojnásobná</a:t>
                </a:r>
              </a:p>
              <a:p>
                <a:r>
                  <a:rPr lang="cs-CZ" sz="1600" dirty="0"/>
                  <a:t>Tedy </a:t>
                </a:r>
                <a14:m>
                  <m:oMath xmlns:m="http://schemas.openxmlformats.org/officeDocument/2006/math">
                    <m:f>
                      <m:fPr>
                        <m:ctrlPr>
                          <a:rPr lang="cs-CZ" sz="1600" i="1" smtClean="0">
                            <a:latin typeface="Cambria Math" panose="02040503050406030204" pitchFamily="18" charset="0"/>
                          </a:rPr>
                        </m:ctrlPr>
                      </m:fPr>
                      <m:num>
                        <m:sSub>
                          <m:sSubPr>
                            <m:ctrlPr>
                              <a:rPr lang="cs-CZ" sz="1600" i="1" smtClean="0">
                                <a:latin typeface="Cambria Math" panose="02040503050406030204" pitchFamily="18" charset="0"/>
                              </a:rPr>
                            </m:ctrlPr>
                          </m:sSubPr>
                          <m:e>
                            <m:r>
                              <a:rPr lang="cs-CZ" sz="1600" b="0" i="1" smtClean="0">
                                <a:latin typeface="Cambria Math" panose="02040503050406030204" pitchFamily="18" charset="0"/>
                              </a:rPr>
                              <m:t>𝑆</m:t>
                            </m:r>
                          </m:e>
                          <m:sub>
                            <m:r>
                              <a:rPr lang="cs-CZ" sz="1600" b="0" i="1" smtClean="0">
                                <a:latin typeface="Cambria Math" panose="02040503050406030204" pitchFamily="18" charset="0"/>
                              </a:rPr>
                              <m:t>2</m:t>
                            </m:r>
                          </m:sub>
                        </m:sSub>
                      </m:num>
                      <m:den>
                        <m:sSub>
                          <m:sSubPr>
                            <m:ctrlPr>
                              <a:rPr lang="cs-CZ" sz="1600" i="1" smtClean="0">
                                <a:latin typeface="Cambria Math" panose="02040503050406030204" pitchFamily="18" charset="0"/>
                              </a:rPr>
                            </m:ctrlPr>
                          </m:sSubPr>
                          <m:e>
                            <m:r>
                              <a:rPr lang="cs-CZ" sz="1600" b="0" i="1" smtClean="0">
                                <a:latin typeface="Cambria Math" panose="02040503050406030204" pitchFamily="18" charset="0"/>
                              </a:rPr>
                              <m:t>𝑆</m:t>
                            </m:r>
                          </m:e>
                          <m:sub>
                            <m:r>
                              <a:rPr lang="cs-CZ" sz="1600" b="0" i="1" smtClean="0">
                                <a:latin typeface="Cambria Math" panose="02040503050406030204" pitchFamily="18" charset="0"/>
                              </a:rPr>
                              <m:t>1</m:t>
                            </m:r>
                          </m:sub>
                        </m:sSub>
                      </m:den>
                    </m:f>
                    <m:r>
                      <a:rPr lang="cs-CZ" sz="1600" b="0" i="1" smtClean="0">
                        <a:latin typeface="Cambria Math" panose="02040503050406030204" pitchFamily="18" charset="0"/>
                      </a:rPr>
                      <m:t>=2</m:t>
                    </m:r>
                  </m:oMath>
                </a14:m>
                <a:endParaRPr lang="cs-CZ" sz="1600" dirty="0"/>
              </a:p>
              <a:p>
                <a:r>
                  <a:rPr lang="cs-CZ" sz="1600" dirty="0"/>
                  <a:t>Pak musí platit, že </a:t>
                </a:r>
                <a14:m>
                  <m:oMath xmlns:m="http://schemas.openxmlformats.org/officeDocument/2006/math">
                    <m:f>
                      <m:fPr>
                        <m:ctrlPr>
                          <a:rPr lang="cs-CZ" sz="1600" i="1" smtClean="0">
                            <a:latin typeface="Cambria Math" panose="02040503050406030204" pitchFamily="18" charset="0"/>
                          </a:rPr>
                        </m:ctrlPr>
                      </m:fPr>
                      <m:num>
                        <m:r>
                          <a:rPr lang="cs-CZ" sz="1600" i="1" smtClean="0">
                            <a:latin typeface="Cambria Math" panose="02040503050406030204" pitchFamily="18" charset="0"/>
                            <a:ea typeface="Cambria Math" panose="02040503050406030204" pitchFamily="18" charset="0"/>
                          </a:rPr>
                          <m:t>𝜋</m:t>
                        </m:r>
                        <m:sSubSup>
                          <m:sSubSupPr>
                            <m:ctrlPr>
                              <a:rPr lang="cs-CZ" sz="1600" i="1" smtClean="0">
                                <a:latin typeface="Cambria Math" panose="02040503050406030204" pitchFamily="18" charset="0"/>
                                <a:ea typeface="Cambria Math" panose="02040503050406030204" pitchFamily="18" charset="0"/>
                              </a:rPr>
                            </m:ctrlPr>
                          </m:sSubSupPr>
                          <m:e>
                            <m:r>
                              <a:rPr lang="cs-CZ" sz="1600" b="0" i="1" smtClean="0">
                                <a:latin typeface="Cambria Math" panose="02040503050406030204" pitchFamily="18" charset="0"/>
                                <a:ea typeface="Cambria Math" panose="02040503050406030204" pitchFamily="18" charset="0"/>
                              </a:rPr>
                              <m:t>𝑟</m:t>
                            </m:r>
                          </m:e>
                          <m:sub>
                            <m:r>
                              <a:rPr lang="cs-CZ" sz="1600" b="0" i="1" smtClean="0">
                                <a:latin typeface="Cambria Math" panose="02040503050406030204" pitchFamily="18" charset="0"/>
                                <a:ea typeface="Cambria Math" panose="02040503050406030204" pitchFamily="18" charset="0"/>
                              </a:rPr>
                              <m:t>2</m:t>
                            </m:r>
                          </m:sub>
                          <m:sup>
                            <m:r>
                              <a:rPr lang="cs-CZ" sz="1600" b="0" i="1" smtClean="0">
                                <a:latin typeface="Cambria Math" panose="02040503050406030204" pitchFamily="18" charset="0"/>
                                <a:ea typeface="Cambria Math" panose="02040503050406030204" pitchFamily="18" charset="0"/>
                              </a:rPr>
                              <m:t>2</m:t>
                            </m:r>
                          </m:sup>
                        </m:sSubSup>
                      </m:num>
                      <m:den>
                        <m:r>
                          <a:rPr lang="cs-CZ" sz="1600" i="1">
                            <a:latin typeface="Cambria Math" panose="02040503050406030204" pitchFamily="18" charset="0"/>
                            <a:ea typeface="Cambria Math" panose="02040503050406030204" pitchFamily="18" charset="0"/>
                          </a:rPr>
                          <m:t>𝜋</m:t>
                        </m:r>
                        <m:sSubSup>
                          <m:sSubSupPr>
                            <m:ctrlPr>
                              <a:rPr lang="cs-CZ" sz="1600" i="1">
                                <a:latin typeface="Cambria Math" panose="02040503050406030204" pitchFamily="18" charset="0"/>
                                <a:ea typeface="Cambria Math" panose="02040503050406030204" pitchFamily="18" charset="0"/>
                              </a:rPr>
                            </m:ctrlPr>
                          </m:sSubSupPr>
                          <m:e>
                            <m:r>
                              <a:rPr lang="cs-CZ" sz="1600" i="1">
                                <a:latin typeface="Cambria Math" panose="02040503050406030204" pitchFamily="18" charset="0"/>
                                <a:ea typeface="Cambria Math" panose="02040503050406030204" pitchFamily="18" charset="0"/>
                              </a:rPr>
                              <m:t>𝑟</m:t>
                            </m:r>
                          </m:e>
                          <m:sub>
                            <m:r>
                              <a:rPr lang="cs-CZ" sz="1600" b="0" i="1" smtClean="0">
                                <a:latin typeface="Cambria Math" panose="02040503050406030204" pitchFamily="18" charset="0"/>
                                <a:ea typeface="Cambria Math" panose="02040503050406030204" pitchFamily="18" charset="0"/>
                              </a:rPr>
                              <m:t>1</m:t>
                            </m:r>
                          </m:sub>
                          <m:sup>
                            <m:r>
                              <a:rPr lang="cs-CZ" sz="1600" i="1">
                                <a:latin typeface="Cambria Math" panose="02040503050406030204" pitchFamily="18" charset="0"/>
                                <a:ea typeface="Cambria Math" panose="02040503050406030204" pitchFamily="18" charset="0"/>
                              </a:rPr>
                              <m:t>2</m:t>
                            </m:r>
                          </m:sup>
                        </m:sSubSup>
                      </m:den>
                    </m:f>
                    <m:r>
                      <a:rPr lang="cs-CZ" sz="1600" b="0" i="1" smtClean="0">
                        <a:latin typeface="Cambria Math" panose="02040503050406030204" pitchFamily="18" charset="0"/>
                      </a:rPr>
                      <m:t>=2</m:t>
                    </m:r>
                  </m:oMath>
                </a14:m>
                <a:endParaRPr lang="cs-CZ" sz="1600" b="0" dirty="0"/>
              </a:p>
              <a:p>
                <a:r>
                  <a:rPr lang="cs-CZ" sz="1600" dirty="0"/>
                  <a:t>Tím pádem  </a:t>
                </a:r>
                <a14:m>
                  <m:oMath xmlns:m="http://schemas.openxmlformats.org/officeDocument/2006/math">
                    <m:f>
                      <m:fPr>
                        <m:ctrlPr>
                          <a:rPr lang="cs-CZ" sz="1600" i="1">
                            <a:latin typeface="Cambria Math" panose="02040503050406030204" pitchFamily="18" charset="0"/>
                          </a:rPr>
                        </m:ctrlPr>
                      </m:fPr>
                      <m:num>
                        <m:sSubSup>
                          <m:sSubSupPr>
                            <m:ctrlPr>
                              <a:rPr lang="cs-CZ" sz="1600" i="1">
                                <a:latin typeface="Cambria Math" panose="02040503050406030204" pitchFamily="18" charset="0"/>
                                <a:ea typeface="Cambria Math" panose="02040503050406030204" pitchFamily="18" charset="0"/>
                              </a:rPr>
                            </m:ctrlPr>
                          </m:sSubSupPr>
                          <m:e>
                            <m:r>
                              <a:rPr lang="cs-CZ" sz="1600" i="1">
                                <a:latin typeface="Cambria Math" panose="02040503050406030204" pitchFamily="18" charset="0"/>
                                <a:ea typeface="Cambria Math" panose="02040503050406030204" pitchFamily="18" charset="0"/>
                              </a:rPr>
                              <m:t>𝑟</m:t>
                            </m:r>
                          </m:e>
                          <m:sub>
                            <m:r>
                              <a:rPr lang="cs-CZ" sz="1600" i="1">
                                <a:latin typeface="Cambria Math" panose="02040503050406030204" pitchFamily="18" charset="0"/>
                                <a:ea typeface="Cambria Math" panose="02040503050406030204" pitchFamily="18" charset="0"/>
                              </a:rPr>
                              <m:t>2</m:t>
                            </m:r>
                          </m:sub>
                          <m:sup>
                            <m:r>
                              <a:rPr lang="cs-CZ" sz="1600" i="1">
                                <a:latin typeface="Cambria Math" panose="02040503050406030204" pitchFamily="18" charset="0"/>
                                <a:ea typeface="Cambria Math" panose="02040503050406030204" pitchFamily="18" charset="0"/>
                              </a:rPr>
                              <m:t>2</m:t>
                            </m:r>
                          </m:sup>
                        </m:sSubSup>
                      </m:num>
                      <m:den>
                        <m:sSubSup>
                          <m:sSubSupPr>
                            <m:ctrlPr>
                              <a:rPr lang="cs-CZ" sz="1600" i="1">
                                <a:latin typeface="Cambria Math" panose="02040503050406030204" pitchFamily="18" charset="0"/>
                                <a:ea typeface="Cambria Math" panose="02040503050406030204" pitchFamily="18" charset="0"/>
                              </a:rPr>
                            </m:ctrlPr>
                          </m:sSubSupPr>
                          <m:e>
                            <m:r>
                              <a:rPr lang="cs-CZ" sz="1600" i="1">
                                <a:latin typeface="Cambria Math" panose="02040503050406030204" pitchFamily="18" charset="0"/>
                                <a:ea typeface="Cambria Math" panose="02040503050406030204" pitchFamily="18" charset="0"/>
                              </a:rPr>
                              <m:t>𝑟</m:t>
                            </m:r>
                          </m:e>
                          <m:sub>
                            <m:r>
                              <a:rPr lang="cs-CZ" sz="1600" i="1">
                                <a:latin typeface="Cambria Math" panose="02040503050406030204" pitchFamily="18" charset="0"/>
                                <a:ea typeface="Cambria Math" panose="02040503050406030204" pitchFamily="18" charset="0"/>
                              </a:rPr>
                              <m:t>1</m:t>
                            </m:r>
                          </m:sub>
                          <m:sup>
                            <m:r>
                              <a:rPr lang="cs-CZ" sz="1600" i="1">
                                <a:latin typeface="Cambria Math" panose="02040503050406030204" pitchFamily="18" charset="0"/>
                                <a:ea typeface="Cambria Math" panose="02040503050406030204" pitchFamily="18" charset="0"/>
                              </a:rPr>
                              <m:t>2</m:t>
                            </m:r>
                          </m:sup>
                        </m:sSubSup>
                      </m:den>
                    </m:f>
                    <m:r>
                      <a:rPr lang="cs-CZ" sz="1600" i="1">
                        <a:latin typeface="Cambria Math" panose="02040503050406030204" pitchFamily="18" charset="0"/>
                      </a:rPr>
                      <m:t>=2</m:t>
                    </m:r>
                  </m:oMath>
                </a14:m>
                <a:r>
                  <a:rPr lang="cs-CZ" sz="1600" dirty="0"/>
                  <a:t>  a z toho vyplývá </a:t>
                </a:r>
                <a14:m>
                  <m:oMath xmlns:m="http://schemas.openxmlformats.org/officeDocument/2006/math">
                    <m:sSubSup>
                      <m:sSubSupPr>
                        <m:ctrlPr>
                          <a:rPr lang="cs-CZ" sz="1600" i="1" smtClean="0">
                            <a:latin typeface="Cambria Math" panose="02040503050406030204" pitchFamily="18" charset="0"/>
                          </a:rPr>
                        </m:ctrlPr>
                      </m:sSubSupPr>
                      <m:e>
                        <m:r>
                          <a:rPr lang="cs-CZ" sz="1600" b="0" i="1" smtClean="0">
                            <a:latin typeface="Cambria Math" panose="02040503050406030204" pitchFamily="18" charset="0"/>
                          </a:rPr>
                          <m:t>𝑟</m:t>
                        </m:r>
                      </m:e>
                      <m:sub>
                        <m:r>
                          <a:rPr lang="cs-CZ" sz="1600" b="0" i="1" smtClean="0">
                            <a:latin typeface="Cambria Math" panose="02040503050406030204" pitchFamily="18" charset="0"/>
                          </a:rPr>
                          <m:t>2</m:t>
                        </m:r>
                      </m:sub>
                      <m:sup>
                        <m:r>
                          <a:rPr lang="cs-CZ" sz="1600" b="0" i="1" smtClean="0">
                            <a:latin typeface="Cambria Math" panose="02040503050406030204" pitchFamily="18" charset="0"/>
                          </a:rPr>
                          <m:t>2</m:t>
                        </m:r>
                      </m:sup>
                    </m:sSubSup>
                    <m:r>
                      <a:rPr lang="cs-CZ" sz="1600" b="0" i="1" smtClean="0">
                        <a:latin typeface="Cambria Math" panose="02040503050406030204" pitchFamily="18" charset="0"/>
                      </a:rPr>
                      <m:t>=2</m:t>
                    </m:r>
                    <m:sSubSup>
                      <m:sSubSupPr>
                        <m:ctrlPr>
                          <a:rPr lang="cs-CZ" sz="1600" i="1">
                            <a:latin typeface="Cambria Math" panose="02040503050406030204" pitchFamily="18" charset="0"/>
                            <a:ea typeface="Cambria Math" panose="02040503050406030204" pitchFamily="18" charset="0"/>
                          </a:rPr>
                        </m:ctrlPr>
                      </m:sSubSupPr>
                      <m:e>
                        <m:r>
                          <a:rPr lang="cs-CZ" sz="1600" i="1">
                            <a:latin typeface="Cambria Math" panose="02040503050406030204" pitchFamily="18" charset="0"/>
                            <a:ea typeface="Cambria Math" panose="02040503050406030204" pitchFamily="18" charset="0"/>
                          </a:rPr>
                          <m:t>𝑟</m:t>
                        </m:r>
                      </m:e>
                      <m:sub>
                        <m:r>
                          <a:rPr lang="cs-CZ" sz="1600" i="1">
                            <a:latin typeface="Cambria Math" panose="02040503050406030204" pitchFamily="18" charset="0"/>
                            <a:ea typeface="Cambria Math" panose="02040503050406030204" pitchFamily="18" charset="0"/>
                          </a:rPr>
                          <m:t>1</m:t>
                        </m:r>
                      </m:sub>
                      <m:sup>
                        <m:r>
                          <a:rPr lang="cs-CZ" sz="1600" i="1">
                            <a:latin typeface="Cambria Math" panose="02040503050406030204" pitchFamily="18" charset="0"/>
                            <a:ea typeface="Cambria Math" panose="02040503050406030204" pitchFamily="18" charset="0"/>
                          </a:rPr>
                          <m:t>2</m:t>
                        </m:r>
                      </m:sup>
                    </m:sSubSup>
                  </m:oMath>
                </a14:m>
                <a:endParaRPr lang="cs-CZ" sz="1600" dirty="0"/>
              </a:p>
              <a:p>
                <a14:m>
                  <m:oMath xmlns:m="http://schemas.openxmlformats.org/officeDocument/2006/math">
                    <m:sSub>
                      <m:sSubPr>
                        <m:ctrlPr>
                          <a:rPr lang="cs-CZ" sz="1600" i="1" smtClean="0">
                            <a:latin typeface="Cambria Math" panose="02040503050406030204" pitchFamily="18" charset="0"/>
                          </a:rPr>
                        </m:ctrlPr>
                      </m:sSubPr>
                      <m:e>
                        <m:r>
                          <a:rPr lang="cs-CZ" sz="1600" b="0" i="1" smtClean="0">
                            <a:latin typeface="Cambria Math" panose="02040503050406030204" pitchFamily="18" charset="0"/>
                          </a:rPr>
                          <m:t>𝑟</m:t>
                        </m:r>
                      </m:e>
                      <m:sub>
                        <m:r>
                          <a:rPr lang="cs-CZ" sz="1600" b="0" i="1" smtClean="0">
                            <a:latin typeface="Cambria Math" panose="02040503050406030204" pitchFamily="18" charset="0"/>
                          </a:rPr>
                          <m:t>2</m:t>
                        </m:r>
                      </m:sub>
                    </m:sSub>
                    <m:r>
                      <a:rPr lang="cs-CZ" sz="1600" b="0" i="1" smtClean="0">
                        <a:latin typeface="Cambria Math" panose="02040503050406030204" pitchFamily="18" charset="0"/>
                      </a:rPr>
                      <m:t>=</m:t>
                    </m:r>
                    <m:rad>
                      <m:radPr>
                        <m:degHide m:val="on"/>
                        <m:ctrlPr>
                          <a:rPr lang="cs-CZ" sz="1600" b="0" i="1" smtClean="0">
                            <a:latin typeface="Cambria Math" panose="02040503050406030204" pitchFamily="18" charset="0"/>
                          </a:rPr>
                        </m:ctrlPr>
                      </m:radPr>
                      <m:deg/>
                      <m:e>
                        <m:sSubSup>
                          <m:sSubSupPr>
                            <m:ctrlPr>
                              <a:rPr lang="cs-CZ" sz="1600" b="0" i="1" smtClean="0">
                                <a:latin typeface="Cambria Math" panose="02040503050406030204" pitchFamily="18" charset="0"/>
                              </a:rPr>
                            </m:ctrlPr>
                          </m:sSubSupPr>
                          <m:e>
                            <m:r>
                              <a:rPr lang="cs-CZ" sz="1600" b="0" i="1" smtClean="0">
                                <a:latin typeface="Cambria Math" panose="02040503050406030204" pitchFamily="18" charset="0"/>
                              </a:rPr>
                              <m:t>2</m:t>
                            </m:r>
                            <m:r>
                              <a:rPr lang="cs-CZ" sz="1600" b="0" i="1" smtClean="0">
                                <a:latin typeface="Cambria Math" panose="02040503050406030204" pitchFamily="18" charset="0"/>
                              </a:rPr>
                              <m:t>𝑟</m:t>
                            </m:r>
                          </m:e>
                          <m:sub>
                            <m:r>
                              <a:rPr lang="cs-CZ" sz="1600" b="0" i="1" smtClean="0">
                                <a:latin typeface="Cambria Math" panose="02040503050406030204" pitchFamily="18" charset="0"/>
                              </a:rPr>
                              <m:t>1</m:t>
                            </m:r>
                          </m:sub>
                          <m:sup>
                            <m:r>
                              <a:rPr lang="cs-CZ" sz="1600" b="0" i="1" smtClean="0">
                                <a:latin typeface="Cambria Math" panose="02040503050406030204" pitchFamily="18" charset="0"/>
                              </a:rPr>
                              <m:t>2</m:t>
                            </m:r>
                          </m:sup>
                        </m:sSubSup>
                      </m:e>
                    </m:rad>
                    <m:r>
                      <a:rPr lang="cs-CZ" sz="1600" b="0" i="1" smtClean="0">
                        <a:latin typeface="Cambria Math" panose="02040503050406030204" pitchFamily="18" charset="0"/>
                      </a:rPr>
                      <m:t>=</m:t>
                    </m:r>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𝑟</m:t>
                        </m:r>
                      </m:e>
                      <m:sub>
                        <m:r>
                          <a:rPr lang="cs-CZ" sz="1600" b="0" i="1" smtClean="0">
                            <a:latin typeface="Cambria Math" panose="02040503050406030204" pitchFamily="18" charset="0"/>
                          </a:rPr>
                          <m:t>1</m:t>
                        </m:r>
                      </m:sub>
                    </m:sSub>
                    <m:rad>
                      <m:radPr>
                        <m:degHide m:val="on"/>
                        <m:ctrlPr>
                          <a:rPr lang="cs-CZ" sz="1600" b="0" i="1" smtClean="0">
                            <a:latin typeface="Cambria Math" panose="02040503050406030204" pitchFamily="18" charset="0"/>
                          </a:rPr>
                        </m:ctrlPr>
                      </m:radPr>
                      <m:deg/>
                      <m:e>
                        <m:r>
                          <a:rPr lang="cs-CZ" sz="1600" b="0" i="1" smtClean="0">
                            <a:latin typeface="Cambria Math" panose="02040503050406030204" pitchFamily="18" charset="0"/>
                          </a:rPr>
                          <m:t>2</m:t>
                        </m:r>
                      </m:e>
                    </m:rad>
                    <m:r>
                      <a:rPr lang="cs-CZ" sz="1600" b="0" i="1" smtClean="0">
                        <a:latin typeface="Cambria Math" panose="02040503050406030204" pitchFamily="18" charset="0"/>
                      </a:rPr>
                      <m:t>=1,414</m:t>
                    </m:r>
                    <m:sSub>
                      <m:sSubPr>
                        <m:ctrlPr>
                          <a:rPr lang="cs-CZ" sz="1600" i="1">
                            <a:latin typeface="Cambria Math" panose="02040503050406030204" pitchFamily="18" charset="0"/>
                          </a:rPr>
                        </m:ctrlPr>
                      </m:sSubPr>
                      <m:e>
                        <m:r>
                          <a:rPr lang="cs-CZ" sz="1600" i="1">
                            <a:latin typeface="Cambria Math" panose="02040503050406030204" pitchFamily="18" charset="0"/>
                          </a:rPr>
                          <m:t>𝑟</m:t>
                        </m:r>
                      </m:e>
                      <m:sub>
                        <m:r>
                          <a:rPr lang="cs-CZ" sz="1600" i="1">
                            <a:latin typeface="Cambria Math" panose="02040503050406030204" pitchFamily="18" charset="0"/>
                          </a:rPr>
                          <m:t>1</m:t>
                        </m:r>
                      </m:sub>
                    </m:sSub>
                  </m:oMath>
                </a14:m>
                <a:endParaRPr lang="cs-CZ" sz="1600" dirty="0"/>
              </a:p>
              <a:p>
                <a:r>
                  <a:rPr lang="cs-CZ" sz="1600" dirty="0"/>
                  <a:t>Aby procházelo dvakrát více světla, je třeba efektivní poloměr objektivu zvětšit 1,414x</a:t>
                </a:r>
              </a:p>
              <a:p>
                <a:r>
                  <a:rPr lang="cs-CZ" sz="1600" dirty="0">
                    <a:solidFill>
                      <a:srgbClr val="FF0000"/>
                    </a:solidFill>
                  </a:rPr>
                  <a:t>Aby procházelo dvakrát více světla, clonové číslo musí být </a:t>
                </a:r>
                <a:r>
                  <a:rPr lang="cs-CZ" sz="1600" b="1" dirty="0">
                    <a:solidFill>
                      <a:srgbClr val="FF0000"/>
                    </a:solidFill>
                  </a:rPr>
                  <a:t>1,414x nižší, tedy F=4</a:t>
                </a:r>
              </a:p>
              <a:p>
                <a:endParaRPr lang="cs-CZ" sz="1600" dirty="0"/>
              </a:p>
              <a:p>
                <a:r>
                  <a:rPr lang="cs-CZ" sz="1600" dirty="0"/>
                  <a:t>Výsledek: Je třeba nastavit clonu F=4, aby objektivem procházelo dvakrát více světla než se clonou 5.6</a:t>
                </a:r>
                <a:endParaRPr lang="cs-CZ" sz="2000" dirty="0"/>
              </a:p>
              <a:p>
                <a:endParaRPr lang="cs-CZ" sz="2000" dirty="0"/>
              </a:p>
              <a:p>
                <a:endParaRPr lang="cs-CZ" sz="2000" dirty="0"/>
              </a:p>
              <a:p>
                <a:endParaRPr lang="cs-CZ" sz="2000" dirty="0"/>
              </a:p>
              <a:p>
                <a:endParaRPr lang="cs-CZ" sz="2000" dirty="0"/>
              </a:p>
              <a:p>
                <a:endParaRPr lang="cs-CZ" dirty="0"/>
              </a:p>
            </p:txBody>
          </p:sp>
        </mc:Choice>
        <mc:Fallback xmlns="">
          <p:sp>
            <p:nvSpPr>
              <p:cNvPr id="3" name="Zástupný obsah 2">
                <a:extLst>
                  <a:ext uri="{FF2B5EF4-FFF2-40B4-BE49-F238E27FC236}">
                    <a16:creationId xmlns:a16="http://schemas.microsoft.com/office/drawing/2014/main" id="{536DF72A-E2F1-402E-A1BA-276C0CBA3962}"/>
                  </a:ext>
                </a:extLst>
              </p:cNvPr>
              <p:cNvSpPr>
                <a:spLocks noGrp="1" noRot="1" noChangeAspect="1" noMove="1" noResize="1" noEditPoints="1" noAdjustHandles="1" noChangeArrowheads="1" noChangeShapeType="1" noTextEdit="1"/>
              </p:cNvSpPr>
              <p:nvPr>
                <p:ph idx="1"/>
              </p:nvPr>
            </p:nvSpPr>
            <p:spPr>
              <a:blipFill>
                <a:blip r:embed="rId2"/>
                <a:stretch>
                  <a:fillRect l="-74" t="-552" r="-296" b="-8564"/>
                </a:stretch>
              </a:blipFill>
            </p:spPr>
            <p:txBody>
              <a:bodyPr/>
              <a:lstStyle/>
              <a:p>
                <a:r>
                  <a:rPr lang="cs-CZ">
                    <a:noFill/>
                  </a:rPr>
                  <a:t> </a:t>
                </a:r>
              </a:p>
            </p:txBody>
          </p:sp>
        </mc:Fallback>
      </mc:AlternateContent>
    </p:spTree>
    <p:extLst>
      <p:ext uri="{BB962C8B-B14F-4D97-AF65-F5344CB8AC3E}">
        <p14:creationId xmlns:p14="http://schemas.microsoft.com/office/powerpoint/2010/main" val="3697515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Nadpis 1"/>
          <p:cNvSpPr>
            <a:spLocks noGrp="1"/>
          </p:cNvSpPr>
          <p:nvPr>
            <p:ph type="title"/>
          </p:nvPr>
        </p:nvSpPr>
        <p:spPr/>
        <p:txBody>
          <a:bodyPr/>
          <a:lstStyle/>
          <a:p>
            <a:pPr eaLnBrk="1" hangingPunct="1"/>
            <a:r>
              <a:rPr lang="cs-CZ"/>
              <a:t>Uzávěrka</a:t>
            </a:r>
          </a:p>
        </p:txBody>
      </p:sp>
      <p:sp>
        <p:nvSpPr>
          <p:cNvPr id="3" name="Zástupný symbol pro obsah 2"/>
          <p:cNvSpPr>
            <a:spLocks noGrp="1"/>
          </p:cNvSpPr>
          <p:nvPr>
            <p:ph idx="1"/>
          </p:nvPr>
        </p:nvSpPr>
        <p:spPr/>
        <p:txBody>
          <a:bodyPr/>
          <a:lstStyle/>
          <a:p>
            <a:pPr eaLnBrk="1" hangingPunct="1">
              <a:defRPr/>
            </a:pPr>
            <a:r>
              <a:rPr lang="cs-CZ" sz="1800" b="1" dirty="0"/>
              <a:t>Mechanická závěrka </a:t>
            </a:r>
            <a:r>
              <a:rPr lang="cs-CZ" sz="1800" dirty="0"/>
              <a:t>brání dopadu světla na snímač ve chvíli, kdy se nefotografuje</a:t>
            </a:r>
          </a:p>
          <a:p>
            <a:pPr eaLnBrk="1" hangingPunct="1">
              <a:defRPr/>
            </a:pPr>
            <a:r>
              <a:rPr lang="cs-CZ" sz="1800" dirty="0"/>
              <a:t>Závěrka je </a:t>
            </a:r>
            <a:r>
              <a:rPr lang="cs-CZ" sz="1800" b="1" dirty="0"/>
              <a:t>otevřena</a:t>
            </a:r>
            <a:r>
              <a:rPr lang="cs-CZ" sz="1800" dirty="0"/>
              <a:t> pouze </a:t>
            </a:r>
            <a:r>
              <a:rPr lang="cs-CZ" sz="1800" b="1" dirty="0"/>
              <a:t>po dobu expozice </a:t>
            </a:r>
            <a:r>
              <a:rPr lang="cs-CZ" sz="1800" dirty="0"/>
              <a:t>snímku a během čtení dat ze snímače se uzavře</a:t>
            </a:r>
          </a:p>
          <a:p>
            <a:pPr eaLnBrk="1" hangingPunct="1">
              <a:defRPr/>
            </a:pPr>
            <a:r>
              <a:rPr lang="cs-CZ" sz="1800" dirty="0"/>
              <a:t>Většina dnešních levných fotoaparátu neobsahuje mechanickou závěrku, ale pracuje na principu tzv. elektronické uzávěrky – Snímač je osvětlen trvale, neprobíhá-li expozice odvádí se získaný náboj z pixelů pryč v případě CCD. U CMOS snímačů se pixely „resetují“</a:t>
            </a:r>
          </a:p>
          <a:p>
            <a:pPr eaLnBrk="1" hangingPunct="1">
              <a:defRPr/>
            </a:pPr>
            <a:r>
              <a:rPr lang="cs-CZ" sz="1800" dirty="0"/>
              <a:t>Na počátku expozice se resetuje snímač,  poté se odměří expoziční čas a nakonec dojde k přečtení a změření získaných nábojů</a:t>
            </a:r>
          </a:p>
          <a:p>
            <a:pPr eaLnBrk="1" hangingPunct="1">
              <a:defRPr/>
            </a:pPr>
            <a:r>
              <a:rPr lang="cs-CZ" sz="1800" dirty="0"/>
              <a:t>Velikou výhodou elektronické uzávěrky je to, že takto lze velmi levně dosáhnout extrémně krátkých časů (např. 1/10000 s)</a:t>
            </a:r>
          </a:p>
          <a:p>
            <a:pPr eaLnBrk="1" hangingPunct="1">
              <a:defRPr/>
            </a:pPr>
            <a:r>
              <a:rPr lang="cs-CZ" sz="1800" dirty="0"/>
              <a:t>Mechanická uzávěrka je dražší a nelze s ní jednoduše dosáhnout kratších časů</a:t>
            </a:r>
          </a:p>
          <a:p>
            <a:pPr eaLnBrk="1" hangingPunct="1">
              <a:defRPr/>
            </a:pPr>
            <a:endParaRPr lang="cs-CZ" sz="1400" dirty="0"/>
          </a:p>
          <a:p>
            <a:pPr eaLnBrk="1" hangingPunct="1">
              <a:defRPr/>
            </a:pPr>
            <a:endParaRPr lang="cs-CZ"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F299160-8564-4AA6-A7E5-31B525A2EFB5}"/>
              </a:ext>
            </a:extLst>
          </p:cNvPr>
          <p:cNvSpPr>
            <a:spLocks noGrp="1"/>
          </p:cNvSpPr>
          <p:nvPr>
            <p:ph type="title"/>
          </p:nvPr>
        </p:nvSpPr>
        <p:spPr/>
        <p:txBody>
          <a:bodyPr/>
          <a:lstStyle/>
          <a:p>
            <a:r>
              <a:rPr lang="cs-CZ" dirty="0"/>
              <a:t>Uzávěrka, expozice snímku</a:t>
            </a:r>
          </a:p>
        </p:txBody>
      </p:sp>
      <p:sp>
        <p:nvSpPr>
          <p:cNvPr id="3" name="Zástupný obsah 2">
            <a:extLst>
              <a:ext uri="{FF2B5EF4-FFF2-40B4-BE49-F238E27FC236}">
                <a16:creationId xmlns:a16="http://schemas.microsoft.com/office/drawing/2014/main" id="{E105B5A0-30D9-49E9-8D1F-ED978B53CC58}"/>
              </a:ext>
            </a:extLst>
          </p:cNvPr>
          <p:cNvSpPr>
            <a:spLocks noGrp="1"/>
          </p:cNvSpPr>
          <p:nvPr>
            <p:ph idx="1"/>
          </p:nvPr>
        </p:nvSpPr>
        <p:spPr/>
        <p:txBody>
          <a:bodyPr/>
          <a:lstStyle/>
          <a:p>
            <a:pPr eaLnBrk="1" hangingPunct="1">
              <a:defRPr/>
            </a:pPr>
            <a:r>
              <a:rPr lang="cs-CZ" sz="1400" dirty="0"/>
              <a:t>Délka expozice snímku se obvykle udává ve zlomcích sekundy (např. 1/250 s)</a:t>
            </a:r>
          </a:p>
          <a:p>
            <a:pPr eaLnBrk="1" hangingPunct="1">
              <a:defRPr/>
            </a:pPr>
            <a:r>
              <a:rPr lang="cs-CZ" sz="1400" dirty="0"/>
              <a:t>Pozor! 1/6  je delší čas 1/30 s</a:t>
            </a:r>
          </a:p>
          <a:p>
            <a:pPr eaLnBrk="1" hangingPunct="1">
              <a:defRPr/>
            </a:pPr>
            <a:endParaRPr lang="cs-CZ" sz="1400" dirty="0"/>
          </a:p>
          <a:p>
            <a:pPr eaLnBrk="1" hangingPunct="1">
              <a:defRPr/>
            </a:pPr>
            <a:r>
              <a:rPr lang="cs-CZ" sz="1400" dirty="0"/>
              <a:t>Čím </a:t>
            </a:r>
            <a:r>
              <a:rPr lang="cs-CZ" sz="1400" b="1" dirty="0"/>
              <a:t>delší čas expozice </a:t>
            </a:r>
            <a:r>
              <a:rPr lang="cs-CZ" sz="1400" dirty="0"/>
              <a:t>bude použit</a:t>
            </a:r>
          </a:p>
          <a:p>
            <a:pPr lvl="1" eaLnBrk="1" hangingPunct="1">
              <a:defRPr/>
            </a:pPr>
            <a:r>
              <a:rPr lang="cs-CZ" sz="1400" dirty="0"/>
              <a:t>Tím více světla snímač zachytí a bude možné pořídit fotografii při slabém osvětlení nebo půjde použít větší clonu a tím dosáhnout větší hloubky ostrosti</a:t>
            </a:r>
          </a:p>
          <a:p>
            <a:pPr lvl="1" eaLnBrk="1" hangingPunct="1">
              <a:defRPr/>
            </a:pPr>
            <a:r>
              <a:rPr lang="cs-CZ" sz="1400" dirty="0"/>
              <a:t>Více se projeví šum snímače</a:t>
            </a:r>
          </a:p>
          <a:p>
            <a:pPr lvl="1" eaLnBrk="1" hangingPunct="1">
              <a:defRPr/>
            </a:pPr>
            <a:r>
              <a:rPr lang="cs-CZ" sz="1400" dirty="0"/>
              <a:t>Fotoaparát i snímané předměty musí zůstat v klidu jinak bude fotografie rozmazaná </a:t>
            </a:r>
          </a:p>
          <a:p>
            <a:pPr marL="344487" lvl="1" indent="0" eaLnBrk="1" hangingPunct="1">
              <a:buFont typeface="Wingdings" pitchFamily="2" charset="2"/>
              <a:buNone/>
              <a:defRPr/>
            </a:pPr>
            <a:endParaRPr lang="cs-CZ" sz="1400" dirty="0"/>
          </a:p>
          <a:p>
            <a:pPr eaLnBrk="1" hangingPunct="1">
              <a:defRPr/>
            </a:pPr>
            <a:r>
              <a:rPr lang="cs-CZ" sz="1400" dirty="0"/>
              <a:t>Čím </a:t>
            </a:r>
            <a:r>
              <a:rPr lang="cs-CZ" sz="1400" b="1" dirty="0"/>
              <a:t>kratší čas expozice </a:t>
            </a:r>
            <a:r>
              <a:rPr lang="cs-CZ" sz="1400" dirty="0"/>
              <a:t>bude použit</a:t>
            </a:r>
          </a:p>
          <a:p>
            <a:pPr lvl="1" eaLnBrk="1" hangingPunct="1">
              <a:defRPr/>
            </a:pPr>
            <a:r>
              <a:rPr lang="cs-CZ" sz="1400" dirty="0"/>
              <a:t>Tím méně bude v obrazu šumu (šum je způsoben tepelnou energií a ta bude působit krátce)</a:t>
            </a:r>
          </a:p>
          <a:p>
            <a:pPr lvl="1" eaLnBrk="1" hangingPunct="1">
              <a:defRPr/>
            </a:pPr>
            <a:r>
              <a:rPr lang="cs-CZ" sz="1400" dirty="0"/>
              <a:t>Snímek bude ostřejší, protože případný pohyb fotoaparátu (třes rukou)  se neprojeví</a:t>
            </a:r>
          </a:p>
          <a:p>
            <a:pPr lvl="1" eaLnBrk="1" hangingPunct="1">
              <a:defRPr/>
            </a:pPr>
            <a:r>
              <a:rPr lang="cs-CZ" sz="1400" dirty="0"/>
              <a:t>Pohybující se předměty budou zachyceny ostře bez rozmazání ve směru pohybu</a:t>
            </a:r>
          </a:p>
          <a:p>
            <a:pPr lvl="1" eaLnBrk="1" hangingPunct="1">
              <a:defRPr/>
            </a:pPr>
            <a:r>
              <a:rPr lang="cs-CZ" sz="1400" dirty="0"/>
              <a:t>Snímač stihne zachytit méně fotonů, takže krátké časy lze použít pouze je-li dostatek světla</a:t>
            </a:r>
          </a:p>
          <a:p>
            <a:pPr lvl="1" eaLnBrk="1" hangingPunct="1">
              <a:defRPr/>
            </a:pPr>
            <a:r>
              <a:rPr lang="cs-CZ" sz="1400" dirty="0"/>
              <a:t>Snímač zachytí méně fotonů, takže nepůjde použít velké clonové číslo </a:t>
            </a:r>
          </a:p>
          <a:p>
            <a:endParaRPr lang="cs-CZ" dirty="0"/>
          </a:p>
        </p:txBody>
      </p:sp>
    </p:spTree>
    <p:extLst>
      <p:ext uri="{BB962C8B-B14F-4D97-AF65-F5344CB8AC3E}">
        <p14:creationId xmlns:p14="http://schemas.microsoft.com/office/powerpoint/2010/main" val="104832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cs-CZ"/>
              <a:t>CCD</a:t>
            </a:r>
          </a:p>
        </p:txBody>
      </p:sp>
      <p:pic>
        <p:nvPicPr>
          <p:cNvPr id="21506" name="Picture 3" descr="CCDshift2"/>
          <p:cNvPicPr>
            <a:picLocks noChangeAspect="1" noChangeArrowheads="1"/>
          </p:cNvPicPr>
          <p:nvPr/>
        </p:nvPicPr>
        <p:blipFill>
          <a:blip r:embed="rId2"/>
          <a:srcRect/>
          <a:stretch>
            <a:fillRect/>
          </a:stretch>
        </p:blipFill>
        <p:spPr bwMode="auto">
          <a:xfrm>
            <a:off x="1331913" y="4797425"/>
            <a:ext cx="7024687" cy="1409700"/>
          </a:xfrm>
          <a:prstGeom prst="rect">
            <a:avLst/>
          </a:prstGeom>
          <a:noFill/>
          <a:ln w="9525">
            <a:noFill/>
            <a:miter lim="800000"/>
            <a:headEnd/>
            <a:tailEnd/>
          </a:ln>
        </p:spPr>
      </p:pic>
      <p:sp>
        <p:nvSpPr>
          <p:cNvPr id="21507" name="Text Box 4"/>
          <p:cNvSpPr txBox="1">
            <a:spLocks noChangeArrowheads="1"/>
          </p:cNvSpPr>
          <p:nvPr/>
        </p:nvSpPr>
        <p:spPr bwMode="auto">
          <a:xfrm>
            <a:off x="3203575" y="2997200"/>
            <a:ext cx="5472113" cy="915988"/>
          </a:xfrm>
          <a:prstGeom prst="rect">
            <a:avLst/>
          </a:prstGeom>
          <a:solidFill>
            <a:srgbClr val="FFFF99"/>
          </a:solidFill>
          <a:ln w="9525">
            <a:noFill/>
            <a:miter lim="800000"/>
            <a:headEnd/>
            <a:tailEnd/>
          </a:ln>
        </p:spPr>
        <p:txBody>
          <a:bodyPr>
            <a:spAutoFit/>
          </a:bodyPr>
          <a:lstStyle/>
          <a:p>
            <a:pPr>
              <a:spcBef>
                <a:spcPct val="50000"/>
              </a:spcBef>
            </a:pPr>
            <a:r>
              <a:rPr lang="cs-CZ"/>
              <a:t>Takto se postupně náboje ze všech pixelů dostanou k výstupu snímače, kde je změřena jejich velikost, která se odpovídá jasu pixelu</a:t>
            </a:r>
          </a:p>
        </p:txBody>
      </p:sp>
      <p:sp>
        <p:nvSpPr>
          <p:cNvPr id="21508" name="Line 5"/>
          <p:cNvSpPr>
            <a:spLocks noChangeShapeType="1"/>
          </p:cNvSpPr>
          <p:nvPr/>
        </p:nvSpPr>
        <p:spPr bwMode="auto">
          <a:xfrm>
            <a:off x="3563938" y="4797425"/>
            <a:ext cx="0" cy="1368425"/>
          </a:xfrm>
          <a:prstGeom prst="line">
            <a:avLst/>
          </a:prstGeom>
          <a:noFill/>
          <a:ln w="9525">
            <a:solidFill>
              <a:schemeClr val="tx1"/>
            </a:solidFill>
            <a:round/>
            <a:headEnd/>
            <a:tailEnd/>
          </a:ln>
        </p:spPr>
        <p:txBody>
          <a:bodyPr/>
          <a:lstStyle/>
          <a:p>
            <a:endParaRPr lang="cs-CZ"/>
          </a:p>
        </p:txBody>
      </p:sp>
      <p:sp>
        <p:nvSpPr>
          <p:cNvPr id="21509" name="Line 6"/>
          <p:cNvSpPr>
            <a:spLocks noChangeShapeType="1"/>
          </p:cNvSpPr>
          <p:nvPr/>
        </p:nvSpPr>
        <p:spPr bwMode="auto">
          <a:xfrm>
            <a:off x="5724525" y="4724400"/>
            <a:ext cx="0" cy="1441450"/>
          </a:xfrm>
          <a:prstGeom prst="line">
            <a:avLst/>
          </a:prstGeom>
          <a:noFill/>
          <a:ln w="9525">
            <a:solidFill>
              <a:schemeClr val="tx1"/>
            </a:solidFill>
            <a:round/>
            <a:headEnd/>
            <a:tailEnd/>
          </a:ln>
        </p:spPr>
        <p:txBody>
          <a:bodyPr/>
          <a:lstStyle/>
          <a:p>
            <a:endParaRPr lang="cs-CZ"/>
          </a:p>
        </p:txBody>
      </p:sp>
      <p:sp>
        <p:nvSpPr>
          <p:cNvPr id="21510" name="Line 9"/>
          <p:cNvSpPr>
            <a:spLocks noChangeShapeType="1"/>
          </p:cNvSpPr>
          <p:nvPr/>
        </p:nvSpPr>
        <p:spPr bwMode="auto">
          <a:xfrm>
            <a:off x="5003800" y="3573463"/>
            <a:ext cx="1584325" cy="1439862"/>
          </a:xfrm>
          <a:prstGeom prst="line">
            <a:avLst/>
          </a:prstGeom>
          <a:noFill/>
          <a:ln w="9525">
            <a:solidFill>
              <a:schemeClr val="tx1"/>
            </a:solidFill>
            <a:round/>
            <a:headEnd/>
            <a:tailEnd type="triangle" w="med" len="med"/>
          </a:ln>
        </p:spPr>
        <p:txBody>
          <a:bodyPr/>
          <a:lstStyle/>
          <a:p>
            <a:endParaRPr lang="cs-CZ"/>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Nadpis 1"/>
          <p:cNvSpPr>
            <a:spLocks noGrp="1"/>
          </p:cNvSpPr>
          <p:nvPr>
            <p:ph type="title"/>
          </p:nvPr>
        </p:nvSpPr>
        <p:spPr/>
        <p:txBody>
          <a:bodyPr/>
          <a:lstStyle/>
          <a:p>
            <a:pPr eaLnBrk="1" hangingPunct="1"/>
            <a:r>
              <a:rPr lang="cs-CZ"/>
              <a:t>Expozice</a:t>
            </a:r>
          </a:p>
        </p:txBody>
      </p:sp>
      <p:sp>
        <p:nvSpPr>
          <p:cNvPr id="54274" name="Zástupný symbol pro obsah 2"/>
          <p:cNvSpPr>
            <a:spLocks noGrp="1"/>
          </p:cNvSpPr>
          <p:nvPr>
            <p:ph idx="1"/>
          </p:nvPr>
        </p:nvSpPr>
        <p:spPr>
          <a:xfrm>
            <a:off x="457200" y="1719262"/>
            <a:ext cx="8229600" cy="4806081"/>
          </a:xfrm>
        </p:spPr>
        <p:txBody>
          <a:bodyPr/>
          <a:lstStyle/>
          <a:p>
            <a:pPr eaLnBrk="1" hangingPunct="1"/>
            <a:r>
              <a:rPr lang="cs-CZ" sz="1400" dirty="0"/>
              <a:t>Kombinace </a:t>
            </a:r>
            <a:r>
              <a:rPr lang="cs-CZ" sz="1400" b="1" dirty="0"/>
              <a:t>clonového čísla </a:t>
            </a:r>
            <a:r>
              <a:rPr lang="cs-CZ" sz="1400" dirty="0"/>
              <a:t>a </a:t>
            </a:r>
            <a:r>
              <a:rPr lang="cs-CZ" sz="1400" b="1" dirty="0"/>
              <a:t>doby expozice </a:t>
            </a:r>
            <a:r>
              <a:rPr lang="cs-CZ" sz="1400" dirty="0"/>
              <a:t>určuje množství světla, které snímač zachytí</a:t>
            </a:r>
          </a:p>
          <a:p>
            <a:pPr eaLnBrk="1" hangingPunct="1"/>
            <a:r>
              <a:rPr lang="cs-CZ" sz="1400" dirty="0"/>
              <a:t>Bude-li zachyceného světla příliš, snímek bude </a:t>
            </a:r>
            <a:r>
              <a:rPr lang="cs-CZ" sz="1400" b="1" dirty="0"/>
              <a:t>přeexponovaný</a:t>
            </a:r>
          </a:p>
          <a:p>
            <a:pPr eaLnBrk="1" hangingPunct="1"/>
            <a:r>
              <a:rPr lang="cs-CZ" sz="1400" dirty="0"/>
              <a:t>Přeexponovaný snímek obsahuje </a:t>
            </a:r>
            <a:r>
              <a:rPr lang="cs-CZ" sz="1400" b="1" dirty="0"/>
              <a:t>„přepálená místa“ </a:t>
            </a:r>
            <a:r>
              <a:rPr lang="cs-CZ" sz="1400" dirty="0"/>
              <a:t>– místa, na kterých jas dosáhl maximální možné hodnoty</a:t>
            </a:r>
          </a:p>
          <a:p>
            <a:pPr eaLnBrk="1" hangingPunct="1"/>
            <a:r>
              <a:rPr lang="cs-CZ" sz="1400" dirty="0"/>
              <a:t>V plochách s přepáleným jasem není zachycena </a:t>
            </a:r>
            <a:r>
              <a:rPr lang="cs-CZ" sz="1400" b="1" dirty="0"/>
              <a:t>žádná kresba </a:t>
            </a:r>
            <a:r>
              <a:rPr lang="cs-CZ" sz="1400" dirty="0"/>
              <a:t>– všechny body mají jas vyjádřený maximální používanou hodnotou (např. 255)</a:t>
            </a:r>
          </a:p>
          <a:p>
            <a:pPr eaLnBrk="1" hangingPunct="1"/>
            <a:r>
              <a:rPr lang="cs-CZ" sz="1400" dirty="0"/>
              <a:t>I když na různé pixely v přepálených plochách dopadlo různé množství světla, jas všech bodů je vyjádřen stejnou (maximální) hodnotou</a:t>
            </a:r>
          </a:p>
          <a:p>
            <a:pPr eaLnBrk="1" hangingPunct="1"/>
            <a:r>
              <a:rPr lang="cs-CZ" sz="1400" dirty="0"/>
              <a:t>Přeexponovanou fotografii s plochami s přepáleným jasem </a:t>
            </a:r>
            <a:r>
              <a:rPr lang="cs-CZ" sz="1400" b="1" dirty="0"/>
              <a:t>nelze nijak následně upravit </a:t>
            </a:r>
            <a:r>
              <a:rPr lang="cs-CZ" sz="1400" dirty="0"/>
              <a:t>– chybí nám informace o jasu bodů v přesvětlených plochách, všechny se tváří stejně</a:t>
            </a:r>
          </a:p>
          <a:p>
            <a:pPr eaLnBrk="1" hangingPunct="1"/>
            <a:r>
              <a:rPr lang="cs-CZ" sz="1400" dirty="0"/>
              <a:t>Ztmavením přeexponovaných částí obrazu v nich ztracená kresba nevznikne</a:t>
            </a:r>
          </a:p>
          <a:p>
            <a:pPr eaLnBrk="1" hangingPunct="1"/>
            <a:endParaRPr lang="cs-CZ" sz="1400" dirty="0"/>
          </a:p>
          <a:p>
            <a:pPr eaLnBrk="1" hangingPunct="1"/>
            <a:r>
              <a:rPr lang="cs-CZ" sz="1400" dirty="0"/>
              <a:t>Bude-li zachyceného světla málo, snímek bude </a:t>
            </a:r>
            <a:r>
              <a:rPr lang="cs-CZ" sz="1400" b="1" dirty="0"/>
              <a:t>podexponovaný</a:t>
            </a:r>
          </a:p>
          <a:p>
            <a:pPr eaLnBrk="1" hangingPunct="1"/>
            <a:r>
              <a:rPr lang="cs-CZ" sz="1400" dirty="0"/>
              <a:t>Podexponovaný snímek je tmavý a nevyužívá celý dynamický rozsah snímače. Jas jednotlivých pixelů leží například pouze v rozsahu 0-130 zatímco možné hodnoty jsou 0-255</a:t>
            </a:r>
          </a:p>
          <a:p>
            <a:pPr eaLnBrk="1" hangingPunct="1"/>
            <a:r>
              <a:rPr lang="cs-CZ" sz="1400" dirty="0"/>
              <a:t>Podexponovaný snímek lze na rozdíl od přeexponovaného trochu zachránit dalšími úpravami. </a:t>
            </a:r>
          </a:p>
          <a:p>
            <a:pPr eaLnBrk="1" hangingPunct="1"/>
            <a:r>
              <a:rPr lang="cs-CZ" sz="1400" dirty="0"/>
              <a:t>Získané hodnoty jasu jednotlivých pixelů lze vynásobit a „roztáhnout“ do hodnot 0-255 tak, aby nejjasnější bod snímku měl jas 255</a:t>
            </a:r>
          </a:p>
          <a:p>
            <a:pPr eaLnBrk="1" hangingPunct="1"/>
            <a:r>
              <a:rPr lang="cs-CZ" sz="1400" dirty="0"/>
              <a:t>Tak vlastně zvýšíme kontrast snímku, ale zároveň dojde k zesílení šumu</a:t>
            </a:r>
          </a:p>
          <a:p>
            <a:pPr eaLnBrk="1" hangingPunct="1"/>
            <a:endParaRPr lang="cs-CZ"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Nadpis 1"/>
          <p:cNvSpPr>
            <a:spLocks noGrp="1"/>
          </p:cNvSpPr>
          <p:nvPr>
            <p:ph type="title"/>
          </p:nvPr>
        </p:nvSpPr>
        <p:spPr/>
        <p:txBody>
          <a:bodyPr/>
          <a:lstStyle/>
          <a:p>
            <a:pPr eaLnBrk="1" hangingPunct="1"/>
            <a:r>
              <a:rPr lang="cs-CZ" dirty="0"/>
              <a:t>Expozice</a:t>
            </a:r>
          </a:p>
        </p:txBody>
      </p:sp>
      <p:pic>
        <p:nvPicPr>
          <p:cNvPr id="55298" name="Picture 2" descr="http://upload.wikimedia.org/wikipedia/commons/7/71/Chicago_Theatre_raw_frames.jpg"/>
          <p:cNvPicPr>
            <a:picLocks noChangeAspect="1" noChangeArrowheads="1"/>
          </p:cNvPicPr>
          <p:nvPr/>
        </p:nvPicPr>
        <p:blipFill>
          <a:blip r:embed="rId2"/>
          <a:srcRect/>
          <a:stretch>
            <a:fillRect/>
          </a:stretch>
        </p:blipFill>
        <p:spPr bwMode="auto">
          <a:xfrm>
            <a:off x="144604" y="2276872"/>
            <a:ext cx="8854791" cy="1960470"/>
          </a:xfrm>
          <a:prstGeom prst="rect">
            <a:avLst/>
          </a:prstGeom>
          <a:noFill/>
          <a:ln w="9525">
            <a:noFill/>
            <a:miter lim="800000"/>
            <a:headEnd/>
            <a:tailEnd/>
          </a:ln>
        </p:spPr>
      </p:pic>
      <p:sp>
        <p:nvSpPr>
          <p:cNvPr id="2" name="TextovéPole 1">
            <a:extLst>
              <a:ext uri="{FF2B5EF4-FFF2-40B4-BE49-F238E27FC236}">
                <a16:creationId xmlns:a16="http://schemas.microsoft.com/office/drawing/2014/main" id="{937E7C53-32DF-4F94-9A90-821D5DC56F41}"/>
              </a:ext>
            </a:extLst>
          </p:cNvPr>
          <p:cNvSpPr txBox="1"/>
          <p:nvPr/>
        </p:nvSpPr>
        <p:spPr>
          <a:xfrm>
            <a:off x="3167336" y="4581128"/>
            <a:ext cx="5976664" cy="1477328"/>
          </a:xfrm>
          <a:prstGeom prst="rect">
            <a:avLst/>
          </a:prstGeom>
          <a:noFill/>
        </p:spPr>
        <p:txBody>
          <a:bodyPr wrap="square" rtlCol="0">
            <a:spAutoFit/>
          </a:bodyPr>
          <a:lstStyle/>
          <a:p>
            <a:r>
              <a:rPr lang="cs-CZ" dirty="0"/>
              <a:t>Tento snímek je přeexponovaný</a:t>
            </a:r>
          </a:p>
          <a:p>
            <a:r>
              <a:rPr lang="cs-CZ" dirty="0"/>
              <a:t>Ve světlých plochách chybí kresba</a:t>
            </a:r>
          </a:p>
          <a:p>
            <a:r>
              <a:rPr lang="cs-CZ" dirty="0"/>
              <a:t>Na snímač dopadlo příliš mnoho světla a jas všech bodů ve světlých plochách je vyjádřen stejnou maximálních číselnou hodnotou</a:t>
            </a:r>
          </a:p>
        </p:txBody>
      </p:sp>
      <p:cxnSp>
        <p:nvCxnSpPr>
          <p:cNvPr id="4" name="Přímá spojnice se šipkou 3">
            <a:extLst>
              <a:ext uri="{FF2B5EF4-FFF2-40B4-BE49-F238E27FC236}">
                <a16:creationId xmlns:a16="http://schemas.microsoft.com/office/drawing/2014/main" id="{37EF2293-C0B8-4E3F-8AAD-CC64929E190F}"/>
              </a:ext>
            </a:extLst>
          </p:cNvPr>
          <p:cNvCxnSpPr>
            <a:cxnSpLocks/>
          </p:cNvCxnSpPr>
          <p:nvPr/>
        </p:nvCxnSpPr>
        <p:spPr>
          <a:xfrm flipV="1">
            <a:off x="6228184" y="4237342"/>
            <a:ext cx="432048" cy="487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Přímá spojnice se šipkou 6">
            <a:extLst>
              <a:ext uri="{FF2B5EF4-FFF2-40B4-BE49-F238E27FC236}">
                <a16:creationId xmlns:a16="http://schemas.microsoft.com/office/drawing/2014/main" id="{D4E6B14D-A116-4ADF-AC0A-29B3E30C2331}"/>
              </a:ext>
            </a:extLst>
          </p:cNvPr>
          <p:cNvCxnSpPr/>
          <p:nvPr/>
        </p:nvCxnSpPr>
        <p:spPr>
          <a:xfrm flipH="1" flipV="1">
            <a:off x="7020272" y="2636912"/>
            <a:ext cx="1296144" cy="2592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Nadpis 1"/>
          <p:cNvSpPr>
            <a:spLocks noGrp="1"/>
          </p:cNvSpPr>
          <p:nvPr>
            <p:ph type="title"/>
          </p:nvPr>
        </p:nvSpPr>
        <p:spPr/>
        <p:txBody>
          <a:bodyPr/>
          <a:lstStyle/>
          <a:p>
            <a:pPr eaLnBrk="1" hangingPunct="1"/>
            <a:r>
              <a:rPr lang="cs-CZ"/>
              <a:t>Expozice</a:t>
            </a:r>
          </a:p>
        </p:txBody>
      </p:sp>
      <p:sp>
        <p:nvSpPr>
          <p:cNvPr id="3" name="Zástupný symbol pro obsah 2"/>
          <p:cNvSpPr>
            <a:spLocks noGrp="1"/>
          </p:cNvSpPr>
          <p:nvPr>
            <p:ph idx="1"/>
          </p:nvPr>
        </p:nvSpPr>
        <p:spPr/>
        <p:txBody>
          <a:bodyPr/>
          <a:lstStyle/>
          <a:p>
            <a:pPr eaLnBrk="1" hangingPunct="1">
              <a:defRPr/>
            </a:pPr>
            <a:r>
              <a:rPr lang="cs-CZ" sz="1400" dirty="0"/>
              <a:t>Podstatný vliv na expozici (clonové číslo a expoziční čas) má také „citlivost snímače“</a:t>
            </a:r>
          </a:p>
          <a:p>
            <a:pPr eaLnBrk="1" hangingPunct="1">
              <a:defRPr/>
            </a:pPr>
            <a:r>
              <a:rPr lang="cs-CZ" sz="1400" dirty="0"/>
              <a:t>Fotoaparáty umožňují zvýšení základní citlivosti snímače</a:t>
            </a:r>
          </a:p>
          <a:p>
            <a:pPr eaLnBrk="1" hangingPunct="1">
              <a:defRPr/>
            </a:pPr>
            <a:r>
              <a:rPr lang="cs-CZ" sz="1400" dirty="0"/>
              <a:t>Zvýšením citlivosti z hodnoty ISO 100 na ISO 200 bude možné zkrátit čas expozice na polovinu</a:t>
            </a:r>
          </a:p>
          <a:p>
            <a:pPr eaLnBrk="1" hangingPunct="1">
              <a:defRPr/>
            </a:pPr>
            <a:r>
              <a:rPr lang="cs-CZ" sz="1400" dirty="0"/>
              <a:t>Snímač při tom nezachytí dvakrát více fotonů. Pouze pro jejich stejné množství dostaneme na výstupu dvojnásobnou číselnou hodnotu jasu.</a:t>
            </a:r>
          </a:p>
          <a:p>
            <a:pPr eaLnBrk="1" hangingPunct="1">
              <a:defRPr/>
            </a:pPr>
            <a:r>
              <a:rPr lang="cs-CZ" sz="1400" dirty="0"/>
              <a:t>Uvědomte si, že snímač při zkrácení expozice na poloviční čas zachytí poloviční množství fotonů, pro které při zvýšení ISO přiřadí vyšší výstupní číselné hodnoty</a:t>
            </a:r>
          </a:p>
          <a:p>
            <a:pPr eaLnBrk="1" hangingPunct="1">
              <a:defRPr/>
            </a:pPr>
            <a:r>
              <a:rPr lang="cs-CZ" sz="1400" dirty="0"/>
              <a:t>Zvýšením citlivosti na vyšší než základní, ale reálně citlivost snímače vůbec nestoupá, pouze dochází k zesílení zachyceného náboje (a tím pádem i šumu) před vyhodnocením jeho velikosti</a:t>
            </a:r>
          </a:p>
          <a:p>
            <a:pPr eaLnBrk="1" hangingPunct="1">
              <a:defRPr/>
            </a:pPr>
            <a:r>
              <a:rPr lang="cs-CZ" sz="1400" dirty="0"/>
              <a:t>CCD nebo CMOS snímač je v podstatě citlivý stále stejně</a:t>
            </a:r>
          </a:p>
          <a:p>
            <a:pPr eaLnBrk="1" hangingPunct="1">
              <a:defRPr/>
            </a:pPr>
            <a:r>
              <a:rPr lang="cs-CZ" sz="1400" dirty="0"/>
              <a:t>Jeho citlivost je dána kvantovou účinností (poměr mezi počtem dopadajících fotonů a excitovaných elektronů) a ta je konstantní !!!</a:t>
            </a:r>
          </a:p>
          <a:p>
            <a:pPr eaLnBrk="1" hangingPunct="1">
              <a:defRPr/>
            </a:pPr>
            <a:endParaRPr lang="cs-CZ" sz="1400" dirty="0"/>
          </a:p>
          <a:p>
            <a:pPr eaLnBrk="1" hangingPunct="1">
              <a:defRPr/>
            </a:pPr>
            <a:r>
              <a:rPr lang="cs-CZ" sz="1400" dirty="0"/>
              <a:t>Zvýšením citlivosti z ISO 100 na ISO 1600 se citlivost snímače nezvýší, pouze se získané hodnoty 16x zesílí a přesnost snímače bude tím pádem 16x menší a stoupne šum</a:t>
            </a:r>
          </a:p>
          <a:p>
            <a:pPr marL="0" indent="0" eaLnBrk="1" hangingPunct="1">
              <a:buFont typeface="Wingdings" pitchFamily="2" charset="2"/>
              <a:buNone/>
              <a:defRPr/>
            </a:pPr>
            <a:endParaRPr lang="cs-CZ"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D067911-12BA-4832-93DF-7514DAA9D256}"/>
              </a:ext>
            </a:extLst>
          </p:cNvPr>
          <p:cNvSpPr>
            <a:spLocks noGrp="1"/>
          </p:cNvSpPr>
          <p:nvPr>
            <p:ph type="title"/>
          </p:nvPr>
        </p:nvSpPr>
        <p:spPr/>
        <p:txBody>
          <a:bodyPr/>
          <a:lstStyle/>
          <a:p>
            <a:r>
              <a:rPr lang="cs-CZ" dirty="0"/>
              <a:t>Expozice</a:t>
            </a:r>
          </a:p>
        </p:txBody>
      </p:sp>
      <p:sp>
        <p:nvSpPr>
          <p:cNvPr id="3" name="Zástupný obsah 2">
            <a:extLst>
              <a:ext uri="{FF2B5EF4-FFF2-40B4-BE49-F238E27FC236}">
                <a16:creationId xmlns:a16="http://schemas.microsoft.com/office/drawing/2014/main" id="{558C4116-FEAC-4374-9D5A-583E672D93D7}"/>
              </a:ext>
            </a:extLst>
          </p:cNvPr>
          <p:cNvSpPr>
            <a:spLocks noGrp="1"/>
          </p:cNvSpPr>
          <p:nvPr>
            <p:ph idx="1"/>
          </p:nvPr>
        </p:nvSpPr>
        <p:spPr/>
        <p:txBody>
          <a:bodyPr/>
          <a:lstStyle/>
          <a:p>
            <a:r>
              <a:rPr lang="cs-CZ" sz="1600" u="sng" dirty="0"/>
              <a:t>Příklad</a:t>
            </a:r>
          </a:p>
          <a:p>
            <a:r>
              <a:rPr lang="cs-CZ" sz="1600" dirty="0"/>
              <a:t>Fotografie byla pořízena s nastavením expozice </a:t>
            </a:r>
            <a:r>
              <a:rPr lang="cs-CZ" sz="1600" b="1" dirty="0"/>
              <a:t>ISO100 – F8 – čas 1/50 s</a:t>
            </a:r>
          </a:p>
          <a:p>
            <a:r>
              <a:rPr lang="cs-CZ" sz="1600" dirty="0"/>
              <a:t>Protože na fotografii byly zachyceny pohybující se osoby rozmazaně, rozhodl se fotograf pořídit novou fotografii s kratším časem expozice </a:t>
            </a:r>
            <a:r>
              <a:rPr lang="cs-CZ" sz="1600" b="1" dirty="0"/>
              <a:t>1/200 s</a:t>
            </a:r>
          </a:p>
          <a:p>
            <a:r>
              <a:rPr lang="cs-CZ" sz="1600" dirty="0"/>
              <a:t>Jak je třeba změnit nastavení clony, aby byla fotografie exponována stejně?</a:t>
            </a:r>
          </a:p>
          <a:p>
            <a:endParaRPr lang="cs-CZ" sz="1600" dirty="0"/>
          </a:p>
          <a:p>
            <a:r>
              <a:rPr lang="cs-CZ" sz="1600" dirty="0"/>
              <a:t>Zkrácením času expozice na 1/200 s se množství zachycených fotonů sníží 4x (čas 1/200 s je čtyřikrát kratší než 1/50 s)</a:t>
            </a:r>
          </a:p>
          <a:p>
            <a:r>
              <a:rPr lang="cs-CZ" sz="1600" dirty="0"/>
              <a:t>Je tedy třeba, aby objektivem procházelo 4x více světla</a:t>
            </a:r>
          </a:p>
          <a:p>
            <a:r>
              <a:rPr lang="cs-CZ" sz="1600" dirty="0"/>
              <a:t>4x více světla bude objektivem procházet, jestliže se jeho plocha 4x zvětší</a:t>
            </a:r>
          </a:p>
          <a:p>
            <a:r>
              <a:rPr lang="cs-CZ" sz="1600" dirty="0"/>
              <a:t>4x větší plocha objektivu se docílí dvojnásobným efektivním průměrem</a:t>
            </a:r>
          </a:p>
          <a:p>
            <a:r>
              <a:rPr lang="cs-CZ" sz="1600" dirty="0"/>
              <a:t>Dvojnásobný efektivní průměr zajistí poloviční clonové číslo</a:t>
            </a:r>
          </a:p>
          <a:p>
            <a:r>
              <a:rPr lang="cs-CZ" sz="1600" dirty="0"/>
              <a:t>Je třeba nastavit clonu F4</a:t>
            </a:r>
          </a:p>
        </p:txBody>
      </p:sp>
    </p:spTree>
    <p:extLst>
      <p:ext uri="{BB962C8B-B14F-4D97-AF65-F5344CB8AC3E}">
        <p14:creationId xmlns:p14="http://schemas.microsoft.com/office/powerpoint/2010/main" val="2957879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D067911-12BA-4832-93DF-7514DAA9D256}"/>
              </a:ext>
            </a:extLst>
          </p:cNvPr>
          <p:cNvSpPr>
            <a:spLocks noGrp="1"/>
          </p:cNvSpPr>
          <p:nvPr>
            <p:ph type="title"/>
          </p:nvPr>
        </p:nvSpPr>
        <p:spPr/>
        <p:txBody>
          <a:bodyPr/>
          <a:lstStyle/>
          <a:p>
            <a:r>
              <a:rPr lang="cs-CZ" dirty="0"/>
              <a:t>Expozice</a:t>
            </a:r>
          </a:p>
        </p:txBody>
      </p:sp>
      <p:sp>
        <p:nvSpPr>
          <p:cNvPr id="3" name="Zástupný obsah 2">
            <a:extLst>
              <a:ext uri="{FF2B5EF4-FFF2-40B4-BE49-F238E27FC236}">
                <a16:creationId xmlns:a16="http://schemas.microsoft.com/office/drawing/2014/main" id="{558C4116-FEAC-4374-9D5A-583E672D93D7}"/>
              </a:ext>
            </a:extLst>
          </p:cNvPr>
          <p:cNvSpPr>
            <a:spLocks noGrp="1"/>
          </p:cNvSpPr>
          <p:nvPr>
            <p:ph idx="1"/>
          </p:nvPr>
        </p:nvSpPr>
        <p:spPr/>
        <p:txBody>
          <a:bodyPr/>
          <a:lstStyle/>
          <a:p>
            <a:r>
              <a:rPr lang="cs-CZ" sz="1600" u="sng" dirty="0"/>
              <a:t>Příklad</a:t>
            </a:r>
          </a:p>
          <a:p>
            <a:r>
              <a:rPr lang="cs-CZ" sz="1600" dirty="0"/>
              <a:t>Fotografie byla pořízena s nastavením expozice </a:t>
            </a:r>
            <a:r>
              <a:rPr lang="cs-CZ" sz="1600" b="1" dirty="0"/>
              <a:t>ISO100 – F2 – čas 1/500 s</a:t>
            </a:r>
          </a:p>
          <a:p>
            <a:r>
              <a:rPr lang="cs-CZ" sz="1600" dirty="0"/>
              <a:t>Protože má fotografie malou hloubku ostrosti, rozhodl se fotograf pořídit novou fotografii s nastavením většího clonového čísla </a:t>
            </a:r>
            <a:r>
              <a:rPr lang="cs-CZ" sz="1600" b="1" dirty="0"/>
              <a:t>F5,6</a:t>
            </a:r>
          </a:p>
          <a:p>
            <a:r>
              <a:rPr lang="cs-CZ" sz="1600" dirty="0"/>
              <a:t>Jak je třeba změnit délku expozice, aby byla fotografie exponována stejně?</a:t>
            </a:r>
          </a:p>
          <a:p>
            <a:endParaRPr lang="cs-CZ" sz="1600" dirty="0"/>
          </a:p>
          <a:p>
            <a:r>
              <a:rPr lang="cs-CZ" sz="1600" dirty="0"/>
              <a:t>Zvýšením clonového čísla se efektivní průměr objektivu 2,8x zmenší (5,6 / 2 = 2,8)</a:t>
            </a:r>
          </a:p>
          <a:p>
            <a:r>
              <a:rPr lang="cs-CZ" sz="1600" dirty="0"/>
              <a:t>Plocha objektivu, kterou prochází světlo se zmenší 2,8</a:t>
            </a:r>
            <a:r>
              <a:rPr lang="cs-CZ" sz="1600" baseline="30000" dirty="0"/>
              <a:t>2</a:t>
            </a:r>
            <a:r>
              <a:rPr lang="cs-CZ" sz="1600" dirty="0"/>
              <a:t> = 7,84 krát</a:t>
            </a:r>
          </a:p>
          <a:p>
            <a:r>
              <a:rPr lang="cs-CZ" sz="1600" dirty="0"/>
              <a:t>Aby snímač zachytil stejné množství fotonů, je třeba čas expozice 7,84x prodloužit</a:t>
            </a:r>
          </a:p>
          <a:p>
            <a:r>
              <a:rPr lang="cs-CZ" sz="1600" dirty="0"/>
              <a:t>T=7,84 x 1/500s = 1/64 s</a:t>
            </a:r>
          </a:p>
          <a:p>
            <a:r>
              <a:rPr lang="cs-CZ" sz="1600" dirty="0"/>
              <a:t>Je třeba nastavit délku expozice 1/64 s</a:t>
            </a:r>
          </a:p>
        </p:txBody>
      </p:sp>
    </p:spTree>
    <p:extLst>
      <p:ext uri="{BB962C8B-B14F-4D97-AF65-F5344CB8AC3E}">
        <p14:creationId xmlns:p14="http://schemas.microsoft.com/office/powerpoint/2010/main" val="3870802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D067911-12BA-4832-93DF-7514DAA9D256}"/>
              </a:ext>
            </a:extLst>
          </p:cNvPr>
          <p:cNvSpPr>
            <a:spLocks noGrp="1"/>
          </p:cNvSpPr>
          <p:nvPr>
            <p:ph type="title"/>
          </p:nvPr>
        </p:nvSpPr>
        <p:spPr/>
        <p:txBody>
          <a:bodyPr/>
          <a:lstStyle/>
          <a:p>
            <a:r>
              <a:rPr lang="cs-CZ" dirty="0"/>
              <a:t>Expozice</a:t>
            </a:r>
          </a:p>
        </p:txBody>
      </p:sp>
      <p:sp>
        <p:nvSpPr>
          <p:cNvPr id="3" name="Zástupný obsah 2">
            <a:extLst>
              <a:ext uri="{FF2B5EF4-FFF2-40B4-BE49-F238E27FC236}">
                <a16:creationId xmlns:a16="http://schemas.microsoft.com/office/drawing/2014/main" id="{558C4116-FEAC-4374-9D5A-583E672D93D7}"/>
              </a:ext>
            </a:extLst>
          </p:cNvPr>
          <p:cNvSpPr>
            <a:spLocks noGrp="1"/>
          </p:cNvSpPr>
          <p:nvPr>
            <p:ph idx="1"/>
          </p:nvPr>
        </p:nvSpPr>
        <p:spPr/>
        <p:txBody>
          <a:bodyPr/>
          <a:lstStyle/>
          <a:p>
            <a:r>
              <a:rPr lang="cs-CZ" sz="1600" u="sng" dirty="0"/>
              <a:t>Příklad</a:t>
            </a:r>
          </a:p>
          <a:p>
            <a:r>
              <a:rPr lang="cs-CZ" sz="1600" dirty="0"/>
              <a:t>Fotografie byla pořízena s nastavením expozice </a:t>
            </a:r>
            <a:r>
              <a:rPr lang="cs-CZ" sz="1600" b="1" dirty="0"/>
              <a:t>ISO100 – F2 – čas 1/50 s</a:t>
            </a:r>
          </a:p>
          <a:p>
            <a:r>
              <a:rPr lang="cs-CZ" sz="1600" dirty="0"/>
              <a:t>Protože na fotografii byly zachyceny pohybující se osoby rozmazaně, rozhodl se fotograf pořídit novou fotografii s kratším časem expozice </a:t>
            </a:r>
            <a:r>
              <a:rPr lang="cs-CZ" sz="1600" b="1" dirty="0"/>
              <a:t>1/200 s</a:t>
            </a:r>
          </a:p>
          <a:p>
            <a:r>
              <a:rPr lang="cs-CZ" sz="1600" b="1" dirty="0"/>
              <a:t>F2 </a:t>
            </a:r>
            <a:r>
              <a:rPr lang="cs-CZ" sz="1600" dirty="0"/>
              <a:t>je základní clonové číslo objektivu, nastavit nižší clonu tedy nelze</a:t>
            </a:r>
          </a:p>
          <a:p>
            <a:r>
              <a:rPr lang="cs-CZ" sz="1600" dirty="0"/>
              <a:t>Aby mohl fotograf použít kratší čas expozice, bude třeba nastavit vyšší citlivost snímače</a:t>
            </a:r>
          </a:p>
          <a:p>
            <a:r>
              <a:rPr lang="cs-CZ" sz="1600" dirty="0"/>
              <a:t>Jak je třeba změnit nastavení citlivosti, aby byla fotografie exponována stejně?</a:t>
            </a:r>
          </a:p>
          <a:p>
            <a:endParaRPr lang="cs-CZ" sz="1600" dirty="0"/>
          </a:p>
          <a:p>
            <a:r>
              <a:rPr lang="cs-CZ" sz="1600" dirty="0"/>
              <a:t>Zkrácením času expozice na 1/200 s se množství zachycených fotonů sníží 4x (čas 1/200 s je čtyřikrát kratší než 1/50 s)</a:t>
            </a:r>
          </a:p>
          <a:p>
            <a:r>
              <a:rPr lang="cs-CZ" sz="1600" dirty="0"/>
              <a:t>Je tedy třeba, aby byl snímač  4x citlivější</a:t>
            </a:r>
          </a:p>
          <a:p>
            <a:r>
              <a:rPr lang="cs-CZ" sz="1600" dirty="0"/>
              <a:t>Je třeba nastavit citlivost snímače </a:t>
            </a:r>
            <a:r>
              <a:rPr lang="cs-CZ" sz="1600" b="1" dirty="0"/>
              <a:t>ISO400</a:t>
            </a:r>
          </a:p>
          <a:p>
            <a:r>
              <a:rPr lang="cs-CZ" sz="1600" dirty="0"/>
              <a:t>Snímač zachytí 4x méně fotonů, protože čas expozice je 4x kratší, ale získaná číselná data ze snímače budou 4x „vynásobena“. V obrazu bude patrný vyšší šum</a:t>
            </a:r>
          </a:p>
        </p:txBody>
      </p:sp>
    </p:spTree>
    <p:extLst>
      <p:ext uri="{BB962C8B-B14F-4D97-AF65-F5344CB8AC3E}">
        <p14:creationId xmlns:p14="http://schemas.microsoft.com/office/powerpoint/2010/main" val="545104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cs-CZ"/>
              <a:t>Kontrolní otázky</a:t>
            </a:r>
          </a:p>
        </p:txBody>
      </p:sp>
      <p:sp>
        <p:nvSpPr>
          <p:cNvPr id="72707" name="Rectangle 3"/>
          <p:cNvSpPr>
            <a:spLocks noGrp="1" noChangeArrowheads="1"/>
          </p:cNvSpPr>
          <p:nvPr>
            <p:ph type="body" idx="1"/>
          </p:nvPr>
        </p:nvSpPr>
        <p:spPr/>
        <p:txBody>
          <a:bodyPr/>
          <a:lstStyle/>
          <a:p>
            <a:r>
              <a:rPr lang="cs-CZ" sz="1500" dirty="0"/>
              <a:t>Kolik pixelů citlivých na zelenou barvu obsahuje CCD snímač s Bayerovou maskou s rozlišením 16 </a:t>
            </a:r>
            <a:r>
              <a:rPr lang="cs-CZ" sz="1500" dirty="0" err="1"/>
              <a:t>Mpx</a:t>
            </a:r>
            <a:r>
              <a:rPr lang="cs-CZ" sz="1500" dirty="0"/>
              <a:t> ?</a:t>
            </a:r>
          </a:p>
          <a:p>
            <a:r>
              <a:rPr lang="cs-CZ" sz="1500" dirty="0"/>
              <a:t>Co je to ekvivalentní ohnisková vzdálenost ?</a:t>
            </a:r>
          </a:p>
          <a:p>
            <a:r>
              <a:rPr lang="cs-CZ" sz="1500" dirty="0"/>
              <a:t>Co se děje, zvýšíme-li hodnotu ISO na fotoaparátu ?</a:t>
            </a:r>
          </a:p>
          <a:p>
            <a:r>
              <a:rPr lang="cs-CZ" sz="1500" dirty="0"/>
              <a:t>Co je to hloubka ostrosti ?</a:t>
            </a:r>
          </a:p>
          <a:p>
            <a:r>
              <a:rPr lang="cs-CZ" sz="1500" dirty="0"/>
              <a:t>Proč se na fotoaparátu s malým snímačem nezvýší hloubka ostrosti při zvýšení clony ?</a:t>
            </a:r>
          </a:p>
          <a:p>
            <a:r>
              <a:rPr lang="cs-CZ" sz="1500" dirty="0"/>
              <a:t>Jak vzniká šum na CCD snímači ?</a:t>
            </a:r>
          </a:p>
          <a:p>
            <a:r>
              <a:rPr lang="cs-CZ" sz="1500" dirty="0"/>
              <a:t>Co je </a:t>
            </a:r>
            <a:r>
              <a:rPr lang="cs-CZ" sz="1500" dirty="0" err="1"/>
              <a:t>blooming</a:t>
            </a:r>
            <a:r>
              <a:rPr lang="cs-CZ" sz="1500" dirty="0"/>
              <a:t> ?</a:t>
            </a:r>
          </a:p>
          <a:p>
            <a:r>
              <a:rPr lang="cs-CZ" sz="1500" dirty="0"/>
              <a:t>Co je to </a:t>
            </a:r>
            <a:r>
              <a:rPr lang="cs-CZ" sz="1500" dirty="0" err="1"/>
              <a:t>smearing</a:t>
            </a:r>
            <a:r>
              <a:rPr lang="cs-CZ" sz="1500" dirty="0"/>
              <a:t> ?</a:t>
            </a:r>
          </a:p>
          <a:p>
            <a:r>
              <a:rPr lang="cs-CZ" sz="1500" dirty="0"/>
              <a:t>Popište, jak dochází k </a:t>
            </a:r>
            <a:r>
              <a:rPr lang="cs-CZ" sz="1500" dirty="0" err="1"/>
              <a:t>vinětaci</a:t>
            </a:r>
            <a:endParaRPr lang="cs-CZ" sz="1500" dirty="0"/>
          </a:p>
          <a:p>
            <a:r>
              <a:rPr lang="cs-CZ" sz="1500" dirty="0"/>
              <a:t>Proč obsahují CCD snímače </a:t>
            </a:r>
            <a:r>
              <a:rPr lang="cs-CZ" sz="1500" dirty="0" err="1"/>
              <a:t>mikročočky</a:t>
            </a:r>
            <a:r>
              <a:rPr lang="cs-CZ" sz="1500" dirty="0"/>
              <a:t> ?</a:t>
            </a:r>
          </a:p>
          <a:p>
            <a:r>
              <a:rPr lang="cs-CZ" sz="1500" dirty="0"/>
              <a:t>Co je to </a:t>
            </a:r>
            <a:r>
              <a:rPr lang="cs-CZ" sz="1500" dirty="0" err="1"/>
              <a:t>fill</a:t>
            </a:r>
            <a:r>
              <a:rPr lang="cs-CZ" sz="1500" dirty="0"/>
              <a:t> </a:t>
            </a:r>
            <a:r>
              <a:rPr lang="cs-CZ" sz="1500" dirty="0" err="1"/>
              <a:t>factor</a:t>
            </a:r>
            <a:r>
              <a:rPr lang="cs-CZ" sz="1500" dirty="0"/>
              <a:t>?</a:t>
            </a:r>
          </a:p>
          <a:p>
            <a:r>
              <a:rPr lang="cs-CZ" sz="1500" dirty="0"/>
              <a:t>Jak se liší </a:t>
            </a:r>
            <a:r>
              <a:rPr lang="cs-CZ" sz="1500" dirty="0" err="1"/>
              <a:t>Interline</a:t>
            </a:r>
            <a:r>
              <a:rPr lang="cs-CZ" sz="1500" dirty="0"/>
              <a:t> a </a:t>
            </a:r>
            <a:r>
              <a:rPr lang="cs-CZ" sz="1500" dirty="0" err="1"/>
              <a:t>frame</a:t>
            </a:r>
            <a:r>
              <a:rPr lang="cs-CZ" sz="1500" dirty="0"/>
              <a:t> transfer CCD snímač? Kde se používá?</a:t>
            </a:r>
          </a:p>
          <a:p>
            <a:r>
              <a:rPr lang="cs-CZ" sz="1500" dirty="0"/>
              <a:t>Proč obsahuje každý pixel CCD snímače více kladných elektrod ?</a:t>
            </a:r>
          </a:p>
          <a:p>
            <a:r>
              <a:rPr lang="cs-CZ" sz="1500" dirty="0"/>
              <a:t>Výstup z CCD snímače je analogový nebo digitální?</a:t>
            </a:r>
          </a:p>
          <a:p>
            <a:r>
              <a:rPr lang="cs-CZ" sz="1500" dirty="0"/>
              <a:t>Proč představuje větší problém přeexponovaná fotografie než podexponovaná ?</a:t>
            </a:r>
          </a:p>
          <a:p>
            <a:pPr>
              <a:lnSpc>
                <a:spcPct val="80000"/>
              </a:lnSpc>
            </a:pPr>
            <a:endParaRPr lang="cs-CZ" sz="1500" dirty="0"/>
          </a:p>
          <a:p>
            <a:pPr>
              <a:lnSpc>
                <a:spcPct val="80000"/>
              </a:lnSpc>
            </a:pPr>
            <a:endParaRPr lang="cs-CZ" sz="1500" dirty="0"/>
          </a:p>
          <a:p>
            <a:pPr>
              <a:lnSpc>
                <a:spcPct val="80000"/>
              </a:lnSpc>
            </a:pPr>
            <a:endParaRPr lang="cs-CZ" sz="1500" dirty="0"/>
          </a:p>
          <a:p>
            <a:pPr>
              <a:lnSpc>
                <a:spcPct val="80000"/>
              </a:lnSpc>
            </a:pPr>
            <a:endParaRPr lang="cs-CZ" sz="15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cs-CZ"/>
              <a:t>Kontrolní otázky</a:t>
            </a:r>
          </a:p>
        </p:txBody>
      </p:sp>
      <p:sp>
        <p:nvSpPr>
          <p:cNvPr id="73731" name="Rectangle 3"/>
          <p:cNvSpPr>
            <a:spLocks noGrp="1" noChangeArrowheads="1"/>
          </p:cNvSpPr>
          <p:nvPr>
            <p:ph type="body" idx="1"/>
          </p:nvPr>
        </p:nvSpPr>
        <p:spPr/>
        <p:txBody>
          <a:bodyPr/>
          <a:lstStyle/>
          <a:p>
            <a:r>
              <a:rPr lang="cs-CZ" sz="1400" dirty="0"/>
              <a:t>Co je to dynamický rozsah CCD snímače ?</a:t>
            </a:r>
          </a:p>
          <a:p>
            <a:r>
              <a:rPr lang="cs-CZ" sz="1400" dirty="0"/>
              <a:t>V jakém rozsahu přibližně leží rozměry snímačů běžně používaných ve fotoaparátech, videokamerách a mobilních telefonech ?</a:t>
            </a:r>
          </a:p>
          <a:p>
            <a:r>
              <a:rPr lang="cs-CZ" sz="1400" dirty="0"/>
              <a:t>Je lepší vyšší nebo nižší hustota pixelů na snímači a proč ?</a:t>
            </a:r>
          </a:p>
          <a:p>
            <a:r>
              <a:rPr lang="cs-CZ" sz="1400" dirty="0"/>
              <a:t>Proč má </a:t>
            </a:r>
            <a:r>
              <a:rPr lang="cs-CZ" sz="1400" dirty="0" err="1"/>
              <a:t>moiré</a:t>
            </a:r>
            <a:r>
              <a:rPr lang="cs-CZ" sz="1400" dirty="0"/>
              <a:t> modrou a červenou barvu ?</a:t>
            </a:r>
          </a:p>
          <a:p>
            <a:r>
              <a:rPr lang="cs-CZ" sz="1400" dirty="0"/>
              <a:t>V čem je výhoda zařízení se 3 CCD snímači ?</a:t>
            </a:r>
          </a:p>
          <a:p>
            <a:r>
              <a:rPr lang="cs-CZ" sz="1400" dirty="0"/>
              <a:t>Vysvětlete, proč fotoaparát s vyšším rozlišením nemusí mít lepší obraz</a:t>
            </a:r>
          </a:p>
          <a:p>
            <a:r>
              <a:rPr lang="cs-CZ" sz="1400" dirty="0"/>
              <a:t>Jaké výhody mají CMOS snímače oproti CCD ?</a:t>
            </a:r>
          </a:p>
          <a:p>
            <a:r>
              <a:rPr lang="cs-CZ" sz="1400" dirty="0"/>
              <a:t>Jaké nevýhody mají CMOS snímače oproti CCD ?</a:t>
            </a:r>
          </a:p>
          <a:p>
            <a:r>
              <a:rPr lang="cs-CZ" sz="1400" dirty="0"/>
              <a:t>Který typ snímače používá snímaní videa metodou </a:t>
            </a:r>
            <a:r>
              <a:rPr lang="cs-CZ" sz="1400" dirty="0" err="1"/>
              <a:t>rolling-shutter</a:t>
            </a:r>
            <a:r>
              <a:rPr lang="cs-CZ" sz="1400" dirty="0"/>
              <a:t> a jaké vady v obraze se zde objeví ?</a:t>
            </a:r>
          </a:p>
          <a:p>
            <a:r>
              <a:rPr lang="cs-CZ" sz="1400" dirty="0"/>
              <a:t>Co udává clonové číslo ?</a:t>
            </a:r>
          </a:p>
          <a:p>
            <a:r>
              <a:rPr lang="cs-CZ" sz="1400" dirty="0"/>
              <a:t>Snímek byl pořízen s nastavením clona 8, čas expozice 1/125, ISO 80 – Jak se změní doba expozice druhého snímku, který má exponován stejně, ale s clonou 16.</a:t>
            </a:r>
          </a:p>
          <a:p>
            <a:r>
              <a:rPr lang="cs-CZ" sz="1400" dirty="0"/>
              <a:t>Jakou výhodu a nevýhodu má mechanická uzávěrka fotoaparátu ?</a:t>
            </a:r>
          </a:p>
          <a:p>
            <a:r>
              <a:rPr lang="cs-CZ" sz="1400" dirty="0"/>
              <a:t>Objektiv s větší ohniskovou vzdáleností má větší/menší zorné pole a větší/menší přiblížení ?</a:t>
            </a:r>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a:p>
            <a:pPr>
              <a:lnSpc>
                <a:spcPct val="80000"/>
              </a:lnSpc>
            </a:pPr>
            <a:endParaRPr lang="cs-CZ"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cs-CZ"/>
              <a:t>Animace činnosti CCD</a:t>
            </a:r>
          </a:p>
        </p:txBody>
      </p:sp>
      <p:sp>
        <p:nvSpPr>
          <p:cNvPr id="22530" name="Rectangle 3"/>
          <p:cNvSpPr>
            <a:spLocks noGrp="1" noChangeArrowheads="1"/>
          </p:cNvSpPr>
          <p:nvPr>
            <p:ph type="body" idx="1"/>
          </p:nvPr>
        </p:nvSpPr>
        <p:spPr/>
        <p:txBody>
          <a:bodyPr/>
          <a:lstStyle/>
          <a:p>
            <a:pPr eaLnBrk="1" hangingPunct="1"/>
            <a:r>
              <a:rPr lang="cs-CZ" dirty="0"/>
              <a:t>Rozhovor ČT s vynálezcem CCD snímače</a:t>
            </a:r>
          </a:p>
          <a:p>
            <a:pPr lvl="1" eaLnBrk="1" hangingPunct="1"/>
            <a:r>
              <a:rPr lang="cs-CZ" sz="1800" dirty="0">
                <a:hlinkClick r:id="rId2"/>
              </a:rPr>
              <a:t>https://www.ceskatelevize.cz/porady/10441294653-hyde-park-civilizace/213411058091207-george-elwood-smith</a:t>
            </a:r>
            <a:endParaRPr lang="cs-CZ" sz="1800" dirty="0"/>
          </a:p>
          <a:p>
            <a:pPr eaLnBrk="1" hangingPunct="1"/>
            <a:endParaRPr lang="cs-CZ" dirty="0"/>
          </a:p>
          <a:p>
            <a:pPr eaLnBrk="1" hangingPunct="1"/>
            <a:r>
              <a:rPr lang="cs-CZ" dirty="0"/>
              <a:t>Shlédněte video o fotoelektrickém jevu</a:t>
            </a:r>
          </a:p>
          <a:p>
            <a:pPr lvl="1" eaLnBrk="1" hangingPunct="1"/>
            <a:r>
              <a:rPr lang="cs-CZ" dirty="0">
                <a:hlinkClick r:id="rId3"/>
              </a:rPr>
              <a:t>https://www.youtube.com/watch?v=0b0axfyJ4oo</a:t>
            </a:r>
            <a:endParaRPr lang="cs-CZ" dirty="0"/>
          </a:p>
          <a:p>
            <a:pPr marL="344487" lvl="1" indent="0" eaLnBrk="1" hangingPunct="1">
              <a:buNone/>
            </a:pPr>
            <a:endParaRPr lang="cs-CZ" dirty="0"/>
          </a:p>
          <a:p>
            <a:pPr eaLnBrk="1" hangingPunct="1"/>
            <a:r>
              <a:rPr lang="cs-CZ" dirty="0"/>
              <a:t>Prohlédněte si názornou animaci posuvu náboje CCD snímačem</a:t>
            </a:r>
          </a:p>
          <a:p>
            <a:pPr lvl="1" eaLnBrk="1" hangingPunct="1"/>
            <a:r>
              <a:rPr lang="cs-CZ" sz="1800" dirty="0">
                <a:hlinkClick r:id="rId4"/>
              </a:rPr>
              <a:t>http://www.umelevne.cz/picture/reference/flash/ccd.html</a:t>
            </a:r>
            <a:endParaRPr lang="cs-CZ" sz="1800" dirty="0"/>
          </a:p>
          <a:p>
            <a:pPr marL="344487" lvl="1" indent="0" eaLnBrk="1" hangingPunct="1">
              <a:buNone/>
            </a:pPr>
            <a:endParaRPr lang="cs-CZ" dirty="0"/>
          </a:p>
        </p:txBody>
      </p:sp>
    </p:spTree>
  </p:cSld>
  <p:clrMapOvr>
    <a:masterClrMapping/>
  </p:clrMapOvr>
</p:sld>
</file>

<file path=ppt/theme/theme1.xml><?xml version="1.0" encoding="utf-8"?>
<a:theme xmlns:a="http://schemas.openxmlformats.org/drawingml/2006/main" name="Síť">
  <a:themeElements>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Síť">
      <a:majorFont>
        <a:latin typeface="Arial"/>
        <a:ea typeface=""/>
        <a:cs typeface=""/>
      </a:majorFont>
      <a:minorFont>
        <a:latin typeface="Arial"/>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íť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Síť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Síť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Síť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Síť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Síť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Síť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Síť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Síť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84CE8C14981BF4CBC493A3F7F132DCE" ma:contentTypeVersion="3" ma:contentTypeDescription="Vytvoří nový dokument" ma:contentTypeScope="" ma:versionID="e7bb9269e0f9b83dc4e984bcb7eca1eb">
  <xsd:schema xmlns:xsd="http://www.w3.org/2001/XMLSchema" xmlns:xs="http://www.w3.org/2001/XMLSchema" xmlns:p="http://schemas.microsoft.com/office/2006/metadata/properties" xmlns:ns2="c03aa7f5-da92-46be-bbd5-752e8d8cfb59" targetNamespace="http://schemas.microsoft.com/office/2006/metadata/properties" ma:root="true" ma:fieldsID="2d0dbfc017c6a72bf426d9c447f5ea16" ns2:_="">
    <xsd:import namespace="c03aa7f5-da92-46be-bbd5-752e8d8cfb5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aa7f5-da92-46be-bbd5-752e8d8cf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7F6959-FA4C-45D9-9900-E07ADF3A2DA5}">
  <ds:schemaRefs>
    <ds:schemaRef ds:uri="http://schemas.microsoft.com/sharepoint/v3/contenttype/forms"/>
  </ds:schemaRefs>
</ds:datastoreItem>
</file>

<file path=customXml/itemProps2.xml><?xml version="1.0" encoding="utf-8"?>
<ds:datastoreItem xmlns:ds="http://schemas.openxmlformats.org/officeDocument/2006/customXml" ds:itemID="{15AF7CC9-16E7-4064-9F21-6A7480C497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0A4FCED-A66C-4724-9551-33372CB20F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aa7f5-da92-46be-bbd5-752e8d8cf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Network</Template>
  <TotalTime>2253</TotalTime>
  <Words>7921</Words>
  <Application>Microsoft Office PowerPoint</Application>
  <PresentationFormat>Předvádění na obrazovce (4:3)</PresentationFormat>
  <Paragraphs>644</Paragraphs>
  <Slides>87</Slides>
  <Notes>0</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87</vt:i4>
      </vt:variant>
    </vt:vector>
  </HeadingPairs>
  <TitlesOfParts>
    <vt:vector size="91" baseType="lpstr">
      <vt:lpstr>Arial</vt:lpstr>
      <vt:lpstr>Cambria Math</vt:lpstr>
      <vt:lpstr>Wingdings</vt:lpstr>
      <vt:lpstr>Síť</vt:lpstr>
      <vt:lpstr>CCD</vt:lpstr>
      <vt:lpstr>CCD</vt:lpstr>
      <vt:lpstr>CCD</vt:lpstr>
      <vt:lpstr>CCD</vt:lpstr>
      <vt:lpstr>CCD</vt:lpstr>
      <vt:lpstr>CCD</vt:lpstr>
      <vt:lpstr>CCD</vt:lpstr>
      <vt:lpstr>CCD</vt:lpstr>
      <vt:lpstr>Animace činnosti CCD</vt:lpstr>
      <vt:lpstr>Lineární CCD</vt:lpstr>
      <vt:lpstr>Plošné CCD</vt:lpstr>
      <vt:lpstr>Pomalý plošný CCD snímač</vt:lpstr>
      <vt:lpstr>Základní parametry CCD</vt:lpstr>
      <vt:lpstr>Základní parametry CCD</vt:lpstr>
      <vt:lpstr>Základní parametry CCD</vt:lpstr>
      <vt:lpstr>Základní parametry CCD </vt:lpstr>
      <vt:lpstr>Základní parametry CCD </vt:lpstr>
      <vt:lpstr>Obrazový šum – nízký šum</vt:lpstr>
      <vt:lpstr>Obrazový šum – značný šum</vt:lpstr>
      <vt:lpstr>Základní parametry CCD </vt:lpstr>
      <vt:lpstr>Dynamický rozsah</vt:lpstr>
      <vt:lpstr>Bayerova maska</vt:lpstr>
      <vt:lpstr>Bayerova maska – počet megapixelů</vt:lpstr>
      <vt:lpstr>Bayerova maska - artefakty</vt:lpstr>
      <vt:lpstr>Bayerova maska - Moiré</vt:lpstr>
      <vt:lpstr>Bayerova maska - Moiré</vt:lpstr>
      <vt:lpstr>3 CCD</vt:lpstr>
      <vt:lpstr>3 CCD</vt:lpstr>
      <vt:lpstr>Mikročočky</vt:lpstr>
      <vt:lpstr>Mikročočky</vt:lpstr>
      <vt:lpstr>Více megapixelů = lepší obraz ?</vt:lpstr>
      <vt:lpstr>Snímače obrazu</vt:lpstr>
      <vt:lpstr>Prezentace aplikace PowerPoint</vt:lpstr>
      <vt:lpstr>Difrakce</vt:lpstr>
      <vt:lpstr>Difrakce</vt:lpstr>
      <vt:lpstr>Difrakce</vt:lpstr>
      <vt:lpstr>Clona</vt:lpstr>
      <vt:lpstr>Difrakce</vt:lpstr>
      <vt:lpstr>Hloubka ostrosti</vt:lpstr>
      <vt:lpstr>Hloubka ostrosti</vt:lpstr>
      <vt:lpstr>Hloubka ostrosti</vt:lpstr>
      <vt:lpstr>Blooming</vt:lpstr>
      <vt:lpstr>Smearing</vt:lpstr>
      <vt:lpstr>Smearing</vt:lpstr>
      <vt:lpstr>Vinětace</vt:lpstr>
      <vt:lpstr>Vinětace</vt:lpstr>
      <vt:lpstr>Vinětace</vt:lpstr>
      <vt:lpstr>Vinětace</vt:lpstr>
      <vt:lpstr>Citlivost na různé vlnové délky</vt:lpstr>
      <vt:lpstr>Prezentace aplikace PowerPoint</vt:lpstr>
      <vt:lpstr>Citlivost barevného CCD snímače</vt:lpstr>
      <vt:lpstr>Citlivost snímače na IR</vt:lpstr>
      <vt:lpstr>Interline transfer video-CCD</vt:lpstr>
      <vt:lpstr>Frame transfer video-CCD</vt:lpstr>
      <vt:lpstr>CMOS snímač</vt:lpstr>
      <vt:lpstr>CMOS snímač</vt:lpstr>
      <vt:lpstr>CMOS snímače</vt:lpstr>
      <vt:lpstr>CMOS rolling shutter</vt:lpstr>
      <vt:lpstr>CMOS rolling shutter</vt:lpstr>
      <vt:lpstr>CMOS rolling shutter</vt:lpstr>
      <vt:lpstr>Rolling shutter</vt:lpstr>
      <vt:lpstr>Rolling shutter</vt:lpstr>
      <vt:lpstr>CMOS rolling shutter</vt:lpstr>
      <vt:lpstr>Objektiv</vt:lpstr>
      <vt:lpstr>Objektiv ohnisková vzdálenost</vt:lpstr>
      <vt:lpstr>Objektiv</vt:lpstr>
      <vt:lpstr>Objektiv</vt:lpstr>
      <vt:lpstr>Clona, clonové číslo</vt:lpstr>
      <vt:lpstr>Clona, clonové číslo</vt:lpstr>
      <vt:lpstr>Clona, clonové číslo</vt:lpstr>
      <vt:lpstr>Clona, clonové číslo</vt:lpstr>
      <vt:lpstr>Clona, clonové číslo</vt:lpstr>
      <vt:lpstr>Clona, clonové číslo</vt:lpstr>
      <vt:lpstr>Clona, clonové číslo</vt:lpstr>
      <vt:lpstr>Clona, clonové číslo</vt:lpstr>
      <vt:lpstr>Clona, clonové číslo</vt:lpstr>
      <vt:lpstr>Clona, clonové číslo</vt:lpstr>
      <vt:lpstr>Uzávěrka</vt:lpstr>
      <vt:lpstr>Uzávěrka, expozice snímku</vt:lpstr>
      <vt:lpstr>Expozice</vt:lpstr>
      <vt:lpstr>Expozice</vt:lpstr>
      <vt:lpstr>Expozice</vt:lpstr>
      <vt:lpstr>Expozice</vt:lpstr>
      <vt:lpstr>Expozice</vt:lpstr>
      <vt:lpstr>Expozice</vt:lpstr>
      <vt:lpstr>Kontrolní otázky</vt:lpstr>
      <vt:lpstr>Kontrolní otázky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Více megapixelů = lepší obraz ?</dc:title>
  <dc:creator>Radek</dc:creator>
  <cp:lastModifiedBy>Čermák Karel</cp:lastModifiedBy>
  <cp:revision>151</cp:revision>
  <dcterms:created xsi:type="dcterms:W3CDTF">2014-02-03T19:57:06Z</dcterms:created>
  <dcterms:modified xsi:type="dcterms:W3CDTF">2023-05-17T17:32:40Z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0x010100584CE8C14981BF4CBC493A3F7F132DCE</vt:lpwstr>
  </property>
</Properties>
</file>